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25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3"/>
    <p:sldMasterId id="2147483672" r:id="rId4"/>
    <p:sldMasterId id="2147483677" r:id="rId5"/>
    <p:sldMasterId id="2147483680" r:id="rId6"/>
    <p:sldMasterId id="2147483694" r:id="rId7"/>
  </p:sldMasterIdLst>
  <p:notesMasterIdLst>
    <p:notesMasterId r:id="rId9"/>
  </p:notesMasterIdLst>
  <p:handoutMasterIdLst>
    <p:handoutMasterId r:id="rId44"/>
  </p:handoutMasterIdLst>
  <p:sldIdLst>
    <p:sldId id="258" r:id="rId8"/>
    <p:sldId id="1958" r:id="rId10"/>
    <p:sldId id="1928" r:id="rId11"/>
    <p:sldId id="1930" r:id="rId12"/>
    <p:sldId id="3793" r:id="rId13"/>
    <p:sldId id="3792" r:id="rId14"/>
    <p:sldId id="3821" r:id="rId15"/>
    <p:sldId id="3822" r:id="rId16"/>
    <p:sldId id="1962" r:id="rId17"/>
    <p:sldId id="1932" r:id="rId18"/>
    <p:sldId id="3794" r:id="rId19"/>
    <p:sldId id="1934" r:id="rId20"/>
    <p:sldId id="1935" r:id="rId21"/>
    <p:sldId id="1936" r:id="rId22"/>
    <p:sldId id="1937" r:id="rId23"/>
    <p:sldId id="3799" r:id="rId24"/>
    <p:sldId id="3786" r:id="rId25"/>
    <p:sldId id="838" r:id="rId26"/>
    <p:sldId id="3791" r:id="rId27"/>
    <p:sldId id="1938" r:id="rId28"/>
    <p:sldId id="1224" r:id="rId29"/>
    <p:sldId id="1943" r:id="rId30"/>
    <p:sldId id="3823" r:id="rId31"/>
    <p:sldId id="3787" r:id="rId32"/>
    <p:sldId id="1959" r:id="rId33"/>
    <p:sldId id="3798" r:id="rId34"/>
    <p:sldId id="3788" r:id="rId35"/>
    <p:sldId id="1960" r:id="rId36"/>
    <p:sldId id="1593" r:id="rId37"/>
    <p:sldId id="3789" r:id="rId38"/>
    <p:sldId id="1961" r:id="rId39"/>
    <p:sldId id="3790" r:id="rId40"/>
    <p:sldId id="1942" r:id="rId41"/>
    <p:sldId id="1944" r:id="rId42"/>
    <p:sldId id="1927" r:id="rId43"/>
  </p:sldIdLst>
  <p:sldSz cx="12192000" cy="6858000"/>
  <p:notesSz cx="7102475" cy="10233025"/>
  <p:embeddedFontLst>
    <p:embeddedFont>
      <p:font typeface="微软雅黑" panose="020B0503020204020204" pitchFamily="34" charset="-122"/>
      <p:regular r:id="rId48"/>
    </p:embeddedFont>
    <p:embeddedFont>
      <p:font typeface="Segoe UI" panose="020B0502040204020203" pitchFamily="34" charset="0"/>
      <p:regular r:id="rId49"/>
      <p:bold r:id="rId50"/>
      <p:italic r:id="rId51"/>
      <p:boldItalic r:id="rId52"/>
    </p:embeddedFont>
    <p:embeddedFont>
      <p:font typeface="MS UI Gothic" panose="020B0600070205080204" pitchFamily="34" charset="-128"/>
      <p:regular r:id="rId53"/>
    </p:embeddedFont>
    <p:embeddedFont>
      <p:font typeface="黑体" panose="02010609060101010101" pitchFamily="49" charset="-122"/>
      <p:regular r:id="rId54"/>
    </p:embeddedFont>
    <p:embeddedFont>
      <p:font typeface="义启小楷书" panose="02010601030101010101" pitchFamily="2" charset="-128"/>
      <p:regular r:id="rId55"/>
    </p:embeddedFont>
    <p:embeddedFont>
      <p:font typeface="书体坊兰亭体" panose="03000509000000000000" pitchFamily="65" charset="-122"/>
      <p:regular r:id="rId56"/>
    </p:embeddedFont>
    <p:embeddedFont>
      <p:font typeface="等线" panose="02010600030101010101" charset="-122"/>
      <p:regular r:id="rId57"/>
    </p:embeddedFont>
    <p:embeddedFont>
      <p:font typeface="Calibri" panose="020F0502020204030204"/>
      <p:regular r:id="rId58"/>
      <p:bold r:id="rId59"/>
      <p:italic r:id="rId60"/>
      <p:boldItalic r:id="rId61"/>
    </p:embeddedFont>
    <p:embeddedFont>
      <p:font typeface="Tahoma" panose="020B0604030504040204" pitchFamily="34" charset="0"/>
      <p:regular r:id="rId62"/>
      <p:bold r:id="rId63"/>
    </p:embeddedFont>
    <p:embeddedFont>
      <p:font typeface="Algerian" panose="04020705040A02060702" pitchFamily="82" charset="0"/>
      <p:regular r:id="rId64"/>
    </p:embeddedFont>
  </p:embeddedFontLst>
  <p:custDataLst>
    <p:tags r:id="rId6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E4E7E"/>
    <a:srgbClr val="FFC000"/>
    <a:srgbClr val="6EFDF6"/>
    <a:srgbClr val="0066FF"/>
    <a:srgbClr val="F82A08"/>
    <a:srgbClr val="1387B7"/>
    <a:srgbClr val="47D1AF"/>
    <a:srgbClr val="335E90"/>
    <a:srgbClr val="F5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8159" autoAdjust="0"/>
  </p:normalViewPr>
  <p:slideViewPr>
    <p:cSldViewPr snapToGrid="0">
      <p:cViewPr varScale="1">
        <p:scale>
          <a:sx n="61" d="100"/>
          <a:sy n="61" d="100"/>
        </p:scale>
        <p:origin x="1341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98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5" Type="http://schemas.openxmlformats.org/officeDocument/2006/relationships/tags" Target="tags/tag4.xml"/><Relationship Id="rId64" Type="http://schemas.openxmlformats.org/officeDocument/2006/relationships/font" Target="fonts/font17.fntdata"/><Relationship Id="rId63" Type="http://schemas.openxmlformats.org/officeDocument/2006/relationships/font" Target="fonts/font16.fntdata"/><Relationship Id="rId62" Type="http://schemas.openxmlformats.org/officeDocument/2006/relationships/font" Target="fonts/font15.fntdata"/><Relationship Id="rId61" Type="http://schemas.openxmlformats.org/officeDocument/2006/relationships/font" Target="fonts/font14.fntdata"/><Relationship Id="rId60" Type="http://schemas.openxmlformats.org/officeDocument/2006/relationships/font" Target="fonts/font13.fntdata"/><Relationship Id="rId6" Type="http://schemas.openxmlformats.org/officeDocument/2006/relationships/slideMaster" Target="slideMasters/slideMaster5.xml"/><Relationship Id="rId59" Type="http://schemas.openxmlformats.org/officeDocument/2006/relationships/font" Target="fonts/font12.fntdata"/><Relationship Id="rId58" Type="http://schemas.openxmlformats.org/officeDocument/2006/relationships/font" Target="fonts/font11.fntdata"/><Relationship Id="rId57" Type="http://schemas.openxmlformats.org/officeDocument/2006/relationships/font" Target="fonts/font10.fntdata"/><Relationship Id="rId56" Type="http://schemas.openxmlformats.org/officeDocument/2006/relationships/font" Target="fonts/font9.fntdata"/><Relationship Id="rId55" Type="http://schemas.openxmlformats.org/officeDocument/2006/relationships/font" Target="fonts/font8.fntdata"/><Relationship Id="rId54" Type="http://schemas.openxmlformats.org/officeDocument/2006/relationships/font" Target="fonts/font7.fntdata"/><Relationship Id="rId53" Type="http://schemas.openxmlformats.org/officeDocument/2006/relationships/font" Target="fonts/font6.fntdata"/><Relationship Id="rId52" Type="http://schemas.openxmlformats.org/officeDocument/2006/relationships/font" Target="fonts/font5.fntdata"/><Relationship Id="rId51" Type="http://schemas.openxmlformats.org/officeDocument/2006/relationships/font" Target="fonts/font4.fntdata"/><Relationship Id="rId50" Type="http://schemas.openxmlformats.org/officeDocument/2006/relationships/font" Target="fonts/font3.fntdata"/><Relationship Id="rId5" Type="http://schemas.openxmlformats.org/officeDocument/2006/relationships/slideMaster" Target="slideMasters/slideMaster4.xml"/><Relationship Id="rId49" Type="http://schemas.openxmlformats.org/officeDocument/2006/relationships/font" Target="fonts/font2.fntdata"/><Relationship Id="rId48" Type="http://schemas.openxmlformats.org/officeDocument/2006/relationships/font" Target="fonts/font1.fntdata"/><Relationship Id="rId47" Type="http://schemas.openxmlformats.org/officeDocument/2006/relationships/tableStyles" Target="tableStyles.xml"/><Relationship Id="rId46" Type="http://schemas.openxmlformats.org/officeDocument/2006/relationships/viewProps" Target="viewProps.xml"/><Relationship Id="rId45" Type="http://schemas.openxmlformats.org/officeDocument/2006/relationships/presProps" Target="presProps.xml"/><Relationship Id="rId44" Type="http://schemas.openxmlformats.org/officeDocument/2006/relationships/handoutMaster" Target="handoutMasters/handoutMaster1.xml"/><Relationship Id="rId43" Type="http://schemas.openxmlformats.org/officeDocument/2006/relationships/slide" Target="slides/slide35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0" Type="http://schemas.openxmlformats.org/officeDocument/2006/relationships/slide" Target="slides/slide32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1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0" Type="http://schemas.openxmlformats.org/officeDocument/2006/relationships/slide" Target="slides/slide12.xml"/><Relationship Id="rId2" Type="http://schemas.openxmlformats.org/officeDocument/2006/relationships/theme" Target="theme/theme1.xml"/><Relationship Id="rId19" Type="http://schemas.openxmlformats.org/officeDocument/2006/relationships/slide" Target="slides/slide11.xml"/><Relationship Id="rId18" Type="http://schemas.openxmlformats.org/officeDocument/2006/relationships/slide" Target="slides/slide1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7739" cy="513429"/>
          </a:xfrm>
          <a:prstGeom prst="rect">
            <a:avLst/>
          </a:prstGeom>
        </p:spPr>
        <p:txBody>
          <a:bodyPr vert="horz" lIns="94778" tIns="47389" rIns="94778" bIns="47389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093" y="0"/>
            <a:ext cx="3077739" cy="513429"/>
          </a:xfrm>
          <a:prstGeom prst="rect">
            <a:avLst/>
          </a:prstGeom>
        </p:spPr>
        <p:txBody>
          <a:bodyPr vert="horz" lIns="94778" tIns="47389" rIns="94778" bIns="47389" rtlCol="0"/>
          <a:lstStyle>
            <a:lvl1pPr algn="r">
              <a:defRPr sz="1200"/>
            </a:lvl1pPr>
          </a:lstStyle>
          <a:p>
            <a:fld id="{065A9D10-00A1-4316-9DBF-1CFF2F39C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1" y="9719599"/>
            <a:ext cx="3077739" cy="513428"/>
          </a:xfrm>
          <a:prstGeom prst="rect">
            <a:avLst/>
          </a:prstGeom>
        </p:spPr>
        <p:txBody>
          <a:bodyPr vert="horz" lIns="94778" tIns="47389" rIns="94778" bIns="47389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093" y="9719599"/>
            <a:ext cx="3077739" cy="513428"/>
          </a:xfrm>
          <a:prstGeom prst="rect">
            <a:avLst/>
          </a:prstGeom>
        </p:spPr>
        <p:txBody>
          <a:bodyPr vert="horz" lIns="94778" tIns="47389" rIns="94778" bIns="47389" rtlCol="0" anchor="b"/>
          <a:lstStyle>
            <a:lvl1pPr algn="r">
              <a:defRPr sz="1200"/>
            </a:lvl1pPr>
          </a:lstStyle>
          <a:p>
            <a:fld id="{1C21E0D4-31D8-4080-A573-64BBB9E87E7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jpeg>
</file>

<file path=ppt/media/image13.wm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wdp>
</file>

<file path=ppt/media/image21.png>
</file>

<file path=ppt/media/image22.jpeg>
</file>

<file path=ppt/media/image23.png>
</file>

<file path=ppt/media/image24.jpeg>
</file>

<file path=ppt/media/image25.webp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wdp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7739" cy="513429"/>
          </a:xfrm>
          <a:prstGeom prst="rect">
            <a:avLst/>
          </a:prstGeom>
        </p:spPr>
        <p:txBody>
          <a:bodyPr vert="horz" lIns="94778" tIns="47389" rIns="94778" bIns="47389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093" y="0"/>
            <a:ext cx="3077739" cy="513429"/>
          </a:xfrm>
          <a:prstGeom prst="rect">
            <a:avLst/>
          </a:prstGeom>
        </p:spPr>
        <p:txBody>
          <a:bodyPr vert="horz" lIns="94778" tIns="47389" rIns="94778" bIns="47389" rtlCol="0"/>
          <a:lstStyle>
            <a:lvl1pPr algn="r">
              <a:defRPr sz="1200"/>
            </a:lvl1pPr>
          </a:lstStyle>
          <a:p>
            <a:fld id="{C117FD3C-5E99-4122-A1EC-C8FBF6B078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7275" cy="3452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78" tIns="47389" rIns="94778" bIns="47389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vert="horz" lIns="94778" tIns="47389" rIns="94778" bIns="47389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9719599"/>
            <a:ext cx="3077739" cy="513428"/>
          </a:xfrm>
          <a:prstGeom prst="rect">
            <a:avLst/>
          </a:prstGeom>
        </p:spPr>
        <p:txBody>
          <a:bodyPr vert="horz" lIns="94778" tIns="47389" rIns="94778" bIns="47389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093" y="9719599"/>
            <a:ext cx="3077739" cy="513428"/>
          </a:xfrm>
          <a:prstGeom prst="rect">
            <a:avLst/>
          </a:prstGeom>
        </p:spPr>
        <p:txBody>
          <a:bodyPr vert="horz" lIns="94778" tIns="47389" rIns="94778" bIns="47389" rtlCol="0" anchor="b"/>
          <a:lstStyle>
            <a:lvl1pPr algn="r">
              <a:defRPr sz="1200"/>
            </a:lvl1pPr>
          </a:lstStyle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m0_55206809/article/details/123546138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48055">
              <a:defRPr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自控原理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---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系统，反馈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948055">
              <a:defRPr/>
            </a:pP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948055">
              <a:defRPr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过去我国信息产业从源头上受制于人：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CPU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、操作系统、数据库等核心基础硬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软件、办公软件等；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948055">
              <a:defRPr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“Wintel”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联盟制定的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产业标准，在全球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产业形成了“双寡头垄断”格局。我国信息安全态势愈发严峻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48055">
              <a:defRPr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“没有自主可控的电子信息产业，就没有真正意义上的信息安全”。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自主可控是指依靠自身研发设计，全面掌握信息系统产核心技术，实现信息系统从硬件到软件的自主研发、生产、升级、维护的全程可控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48055">
              <a:defRPr/>
            </a:pP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48055">
              <a:defRPr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信息技术和传统产业的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“生态融合”，发展壮大新兴业态，打造新的产业增长点，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为产业智能化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提供支撑，增强新的经济发展动力，促进国民经济提质增效升级。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48055">
              <a:defRPr/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48055">
              <a:defRPr/>
            </a:pP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48055">
              <a:defRPr/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https://lightly.teamcode.com/dashboard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答案：</a:t>
            </a:r>
            <a:r>
              <a:rPr lang="en-US" altLang="zh-CN" dirty="0"/>
              <a:t>c </a:t>
            </a:r>
            <a:endParaRPr lang="en-US" altLang="zh-CN" dirty="0"/>
          </a:p>
          <a:p>
            <a:r>
              <a:rPr lang="en-US" altLang="zh-CN" dirty="0"/>
              <a:t>O(f(n)) = O(f(n - 1)) + O(f(n - 2)) + ... + O(f(0)) </a:t>
            </a:r>
            <a:endParaRPr lang="en-US" altLang="zh-CN" dirty="0"/>
          </a:p>
          <a:p>
            <a:r>
              <a:rPr lang="en-US" altLang="zh-CN" dirty="0"/>
              <a:t>            = 2O(f(n - 2)) + 2(O(f(n - 3)) + ... + 2O(f(0)) </a:t>
            </a:r>
            <a:endParaRPr lang="en-US" altLang="zh-CN" dirty="0"/>
          </a:p>
          <a:p>
            <a:r>
              <a:rPr lang="en-US" altLang="zh-CN" dirty="0"/>
              <a:t>            = 234O(f(0)) </a:t>
            </a:r>
            <a:endParaRPr lang="en-US" altLang="zh-CN" dirty="0"/>
          </a:p>
          <a:p>
            <a:r>
              <a:rPr lang="zh-CN" altLang="en-US" dirty="0"/>
              <a:t>现在的计算机大致每秒运算一亿次。 </a:t>
            </a:r>
            <a:endParaRPr lang="zh-CN" altLang="en-US" dirty="0"/>
          </a:p>
          <a:p>
            <a:r>
              <a:rPr lang="zh-CN" altLang="en-US" dirty="0"/>
              <a:t>所以大约花去</a:t>
            </a:r>
            <a:r>
              <a:rPr lang="en-US" altLang="zh-CN" dirty="0"/>
              <a:t>234</a:t>
            </a:r>
            <a:r>
              <a:rPr lang="zh-CN" altLang="en-US" dirty="0"/>
              <a:t>*</a:t>
            </a:r>
            <a:r>
              <a:rPr lang="en-US" altLang="zh-CN" dirty="0"/>
              <a:t>5/100000000m</a:t>
            </a:r>
            <a:r>
              <a:rPr lang="zh-CN" altLang="en-US" dirty="0"/>
              <a:t>大致为</a:t>
            </a:r>
            <a:r>
              <a:rPr lang="en-US" altLang="zh-CN" dirty="0"/>
              <a:t>344</a:t>
            </a:r>
            <a:r>
              <a:rPr lang="zh-CN" altLang="en-US" dirty="0"/>
              <a:t>秒也就是几分钟。 </a:t>
            </a:r>
            <a:endParaRPr lang="zh-CN" altLang="en-US" dirty="0"/>
          </a:p>
          <a:p>
            <a:r>
              <a:rPr lang="zh-CN" altLang="en-US" dirty="0"/>
              <a:t>https://blog.csdn.net/m0_55206809/article/details/123546138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答案：</a:t>
            </a:r>
            <a:r>
              <a:rPr lang="en-US" altLang="zh-CN" dirty="0"/>
              <a:t>A</a:t>
            </a:r>
            <a:endParaRPr lang="en-US" altLang="zh-CN" dirty="0"/>
          </a:p>
          <a:p>
            <a:r>
              <a:rPr lang="en-US" altLang="zh-CN" dirty="0"/>
              <a:t>https://blog.csdn.net/m0_55206809/article/details/123546138</a:t>
            </a:r>
            <a:endParaRPr lang="en-US" altLang="zh-CN" dirty="0"/>
          </a:p>
          <a:p>
            <a:r>
              <a:rPr lang="en-US" altLang="zh-CN" dirty="0">
                <a:hlinkClick r:id="rId3"/>
              </a:rPr>
              <a:t>(40</a:t>
            </a:r>
            <a:r>
              <a:rPr lang="zh-CN" altLang="en-US" dirty="0">
                <a:hlinkClick r:id="rId3"/>
              </a:rPr>
              <a:t>条消息</a:t>
            </a:r>
            <a:r>
              <a:rPr lang="en-US" altLang="zh-CN" dirty="0">
                <a:hlinkClick r:id="rId3"/>
              </a:rPr>
              <a:t>) </a:t>
            </a:r>
            <a:r>
              <a:rPr lang="zh-CN" altLang="en-US" dirty="0">
                <a:hlinkClick r:id="rId3"/>
              </a:rPr>
              <a:t>一台主流配置的</a:t>
            </a:r>
            <a:r>
              <a:rPr lang="en-US" altLang="zh-CN" dirty="0">
                <a:hlinkClick r:id="rId3"/>
              </a:rPr>
              <a:t>PC</a:t>
            </a:r>
            <a:r>
              <a:rPr lang="zh-CN" altLang="en-US" dirty="0">
                <a:hlinkClick r:id="rId3"/>
              </a:rPr>
              <a:t>上调用</a:t>
            </a:r>
            <a:r>
              <a:rPr lang="en-US" altLang="zh-CN" dirty="0">
                <a:hlinkClick r:id="rId3"/>
              </a:rPr>
              <a:t>f(35)</a:t>
            </a:r>
            <a:r>
              <a:rPr lang="zh-CN" altLang="en-US" dirty="0">
                <a:hlinkClick r:id="rId3"/>
              </a:rPr>
              <a:t>所需时间</a:t>
            </a:r>
            <a:r>
              <a:rPr lang="en-US" altLang="zh-CN" dirty="0">
                <a:hlinkClick r:id="rId3"/>
              </a:rPr>
              <a:t>_</a:t>
            </a:r>
            <a:r>
              <a:rPr lang="zh-CN" altLang="en-US" dirty="0">
                <a:hlinkClick r:id="rId3"/>
              </a:rPr>
              <a:t>一台主流配置的</a:t>
            </a:r>
            <a:r>
              <a:rPr lang="en-US" altLang="zh-CN" dirty="0">
                <a:hlinkClick r:id="rId3"/>
              </a:rPr>
              <a:t>pc</a:t>
            </a:r>
            <a:r>
              <a:rPr lang="zh-CN" altLang="en-US" dirty="0">
                <a:hlinkClick r:id="rId3"/>
              </a:rPr>
              <a:t>上</a:t>
            </a:r>
            <a:r>
              <a:rPr lang="en-US" altLang="zh-CN" dirty="0">
                <a:hlinkClick r:id="rId3"/>
              </a:rPr>
              <a:t>,</a:t>
            </a:r>
            <a:r>
              <a:rPr lang="zh-CN" altLang="en-US" dirty="0">
                <a:hlinkClick r:id="rId3"/>
              </a:rPr>
              <a:t>调用</a:t>
            </a:r>
            <a:r>
              <a:rPr lang="en-US" altLang="zh-CN" dirty="0">
                <a:hlinkClick r:id="rId3"/>
              </a:rPr>
              <a:t>f(35)</a:t>
            </a:r>
            <a:r>
              <a:rPr lang="zh-CN" altLang="en-US" dirty="0">
                <a:hlinkClick r:id="rId3"/>
              </a:rPr>
              <a:t>所需时间大概是</a:t>
            </a:r>
            <a:r>
              <a:rPr lang="en-US" altLang="zh-CN" dirty="0">
                <a:hlinkClick r:id="rId3"/>
              </a:rPr>
              <a:t>_</a:t>
            </a:r>
            <a:r>
              <a:rPr lang="zh-CN" altLang="en-US" dirty="0">
                <a:hlinkClick r:id="rId3"/>
              </a:rPr>
              <a:t>寻寻静好的博客</a:t>
            </a:r>
            <a:r>
              <a:rPr lang="en-US" altLang="zh-CN" dirty="0">
                <a:hlinkClick r:id="rId3"/>
              </a:rPr>
              <a:t>-CSDN</a:t>
            </a:r>
            <a:r>
              <a:rPr lang="zh-CN" altLang="en-US" dirty="0">
                <a:hlinkClick r:id="rId3"/>
              </a:rPr>
              <a:t>博客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70255" indent="-29591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84910" indent="-236855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58620" indent="-236855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132330" indent="-236855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606675" indent="-23685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3080385" indent="-23685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554095" indent="-23685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4027805" indent="-23685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7ED72013-D02B-4B66-AA04-9F6692BD300E}" type="slidenum">
              <a:rPr lang="en-US" altLang="zh-CN" smtClean="0">
                <a:ea typeface="宋体" panose="02010600030101010101" pitchFamily="2" charset="-122"/>
              </a:rPr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9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60099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26010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>
            <a:miter lim="800000"/>
          </a:ln>
        </p:spPr>
        <p:txBody>
          <a:bodyPr/>
          <a:lstStyle/>
          <a:p>
            <a:fld id="{B1B010C0-2B0A-47A0-AE8A-702917DF687B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70255" indent="-29591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84910" indent="-236855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58620" indent="-236855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132330" indent="-236855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606675" indent="-23685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3080385" indent="-23685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554095" indent="-23685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4027805" indent="-23685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DA2B6527-2353-4695-BA8F-3DC241687D5C}" type="slidenum">
              <a:rPr lang="en-US" altLang="zh-CN" smtClean="0">
                <a:ea typeface="宋体" panose="02010600030101010101" pitchFamily="2" charset="-122"/>
              </a:rPr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br>
              <a:rPr lang="zh-CN" altLang="en-US" dirty="0">
                <a:effectLst/>
              </a:rPr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259034-BEED-4024-A934-72E55E0D31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华大九天国产</a:t>
            </a:r>
            <a:r>
              <a:rPr lang="en-US" altLang="zh-CN" dirty="0"/>
              <a:t>EDA</a:t>
            </a:r>
            <a:r>
              <a:rPr lang="zh-CN" altLang="en-US" dirty="0"/>
              <a:t>龙头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microsoft.com/office/2007/relationships/hdphoto" Target="../media/image5.wdp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DA9CF-03F6-42E8-909A-D8D840B3AC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B504D-74F3-442C-BEA0-A4B04CBF96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PhAnim="0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-</a:t>
            </a:r>
            <a:fld id="{ADB768AF-D19D-4B19-B140-7DF97929A9A1}" type="slidenum">
              <a:rPr lang="en-US" altLang="zh-CN"/>
            </a:fld>
            <a:r>
              <a:rPr lang="en-US" altLang="zh-CN"/>
              <a:t>- 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CN"/>
              <a:t> -</a:t>
            </a:r>
            <a:fld id="{7DB7D154-6577-432F-8144-43C687260925}" type="slidenum">
              <a:rPr lang="en-US" altLang="zh-CN" smtClean="0"/>
            </a:fld>
            <a:r>
              <a:rPr lang="en-US" altLang="zh-CN"/>
              <a:t>- 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</a:t>
            </a:r>
            <a:r>
              <a:rPr lang="zh-CN" altLang="en-US" dirty="0"/>
              <a:t>此处编辑母版标题样式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52738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1"/>
          </p:nvPr>
        </p:nvSpPr>
        <p:spPr>
          <a:xfrm>
            <a:off x="628802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CN"/>
              <a:t> -</a:t>
            </a:r>
            <a:fld id="{5F521C08-B429-4574-BE91-8CD5A8D82BBE}" type="slidenum">
              <a:rPr lang="en-US" altLang="zh-CN" smtClean="0"/>
            </a:fld>
            <a:r>
              <a:rPr lang="en-US" altLang="zh-CN"/>
              <a:t>- 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PhAnim="0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4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5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6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PhAnim="0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3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4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5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3951" y="6023137"/>
            <a:ext cx="12192000" cy="836613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>
            <a:glow rad="127000">
              <a:schemeClr val="bg1">
                <a:alpha val="38000"/>
              </a:schemeClr>
            </a:glow>
          </a:effectLst>
        </p:spPr>
      </p:pic>
      <p:sp>
        <p:nvSpPr>
          <p:cNvPr id="9" name="灯片编号占位符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223500" y="6237288"/>
            <a:ext cx="1354667" cy="476250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07A58F-92FA-4C20-BF32-9E303ED892C9}" type="slidenum">
              <a:rPr lang="en-US" altLang="zh-CN" smtClean="0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 showMasterPhAnim="0" showMasterSp="0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4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5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6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09600" y="214313"/>
            <a:ext cx="10972800" cy="58785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矩形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24417" y="6524625"/>
            <a:ext cx="1919816" cy="196850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ADB7D70D-7DF3-4918-ACB7-161C21D1246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showMasterSp="0" userDrawn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1251" y="1752600"/>
            <a:ext cx="5232400" cy="4267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11200" y="6153150"/>
            <a:ext cx="3657600" cy="476250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/>
              <a:t>计算机组成原理  </a:t>
            </a:r>
            <a:r>
              <a:rPr lang="en-US" altLang="zh-CN"/>
              <a:t>Slide</a:t>
            </a:r>
            <a:r>
              <a:rPr lang="en-US" altLang="zh-CN" sz="1200"/>
              <a:t> </a:t>
            </a:r>
            <a:fld id="{FD3FAE62-0744-4188-868F-C5ADF094D286}" type="slidenum">
              <a:rPr lang="en-US" altLang="zh-CN" sz="1200">
                <a:solidFill>
                  <a:schemeClr val="accent2"/>
                </a:solidFill>
              </a:rPr>
            </a:fld>
            <a:r>
              <a:rPr lang="en-US" altLang="zh-CN" sz="1200"/>
              <a:t> </a:t>
            </a:r>
            <a:endParaRPr lang="en-US" altLang="zh-CN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14"/>
          <p:cNvSpPr/>
          <p:nvPr userDrawn="1"/>
        </p:nvSpPr>
        <p:spPr>
          <a:xfrm>
            <a:off x="11290928" y="6595549"/>
            <a:ext cx="246888" cy="246888"/>
          </a:xfrm>
          <a:prstGeom prst="ellipse">
            <a:avLst/>
          </a:prstGeom>
          <a:solidFill>
            <a:srgbClr val="1387B7"/>
          </a:solidFill>
          <a:ln>
            <a:solidFill>
              <a:srgbClr val="138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822" y="257614"/>
            <a:ext cx="10515600" cy="617641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11430" y="6692474"/>
            <a:ext cx="12180570" cy="169469"/>
          </a:xfrm>
          <a:prstGeom prst="rect">
            <a:avLst/>
          </a:prstGeom>
          <a:solidFill>
            <a:srgbClr val="138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-1270" y="6692474"/>
            <a:ext cx="759220" cy="169469"/>
          </a:xfrm>
          <a:prstGeom prst="rect">
            <a:avLst/>
          </a:prstGeom>
          <a:solidFill>
            <a:srgbClr val="2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灯片编号占位符 3"/>
          <p:cNvSpPr txBox="1"/>
          <p:nvPr userDrawn="1"/>
        </p:nvSpPr>
        <p:spPr>
          <a:xfrm>
            <a:off x="11268341" y="6589899"/>
            <a:ext cx="292061" cy="283147"/>
          </a:xfrm>
          <a:prstGeom prst="rect">
            <a:avLst/>
          </a:prstGeom>
        </p:spPr>
        <p:txBody>
          <a:bodyPr vert="horz" wrap="square" lIns="0" tIns="0" rIns="0" bIns="0" rtlCol="0" anchor="ctr" anchorCtr="1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5183D58-648D-4475-BEF8-624F48514A30}" type="slidenum"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</a:fld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0515599" cy="563702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2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2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任意多边形 20"/>
          <p:cNvSpPr/>
          <p:nvPr userDrawn="1"/>
        </p:nvSpPr>
        <p:spPr>
          <a:xfrm flipV="1">
            <a:off x="326571" y="359908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617443" y="6665667"/>
            <a:ext cx="1380275" cy="2550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showMasterPhAnim="0" showMasterSp="0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755651" y="1752600"/>
            <a:ext cx="5232400" cy="4267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剪贴画占位符 3"/>
          <p:cNvSpPr>
            <a:spLocks noGrp="1"/>
          </p:cNvSpPr>
          <p:nvPr>
            <p:ph type="clipArt" sz="half" idx="2"/>
          </p:nvPr>
        </p:nvSpPr>
        <p:spPr>
          <a:xfrm>
            <a:off x="6191251" y="1752600"/>
            <a:ext cx="5232400" cy="426720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showMasterPhAnim="0" showMasterSp="0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755651" y="1752600"/>
            <a:ext cx="10668000" cy="2057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55651" y="3962400"/>
            <a:ext cx="10668000" cy="2057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showMasterPhAnim="0" showMasterSp="0">
  <p:cSld name="标题和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5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6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表占位符 2"/>
          <p:cNvSpPr>
            <a:spLocks noGrp="1"/>
          </p:cNvSpPr>
          <p:nvPr>
            <p:ph type="chart" idx="1"/>
          </p:nvPr>
        </p:nvSpPr>
        <p:spPr>
          <a:xfrm>
            <a:off x="755651" y="1752600"/>
            <a:ext cx="10668000" cy="426720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381" y="214313"/>
            <a:ext cx="10972800" cy="582612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</a:t>
            </a:r>
            <a:r>
              <a:rPr lang="zh-CN" altLang="en-US" dirty="0"/>
              <a:t>此处编辑母版标题样式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52738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1"/>
          </p:nvPr>
        </p:nvSpPr>
        <p:spPr>
          <a:xfrm>
            <a:off x="628802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224459" y="6237312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 dirty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dirty="0" smtClean="0">
                <a:solidFill>
                  <a:srgbClr val="0D7157"/>
                </a:solidFill>
              </a:rPr>
            </a:fld>
            <a:r>
              <a:rPr lang="en-US" altLang="zh-CN" sz="1400" dirty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6565" y="116632"/>
            <a:ext cx="10668000" cy="6480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2232248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0"/>
          </p:nvPr>
        </p:nvSpPr>
        <p:spPr>
          <a:xfrm>
            <a:off x="527381" y="3429000"/>
            <a:ext cx="10957984" cy="2232248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形 2"/>
          <p:cNvPicPr>
            <a:picLocks noChangeAspect="1"/>
          </p:cNvPicPr>
          <p:nvPr userDrawn="1"/>
        </p:nvPicPr>
        <p:blipFill rotWithShape="1">
          <a:blip r:embed="rId2"/>
          <a:srcRect l="2404" t="-5367" r="14962" b="24558"/>
          <a:stretch>
            <a:fillRect/>
          </a:stretch>
        </p:blipFill>
        <p:spPr>
          <a:xfrm rot="16200000" flipH="1">
            <a:off x="7369494" y="2035492"/>
            <a:ext cx="6857998" cy="2787017"/>
          </a:xfrm>
          <a:prstGeom prst="rect">
            <a:avLst/>
          </a:prstGeom>
        </p:spPr>
      </p:pic>
      <p:pic>
        <p:nvPicPr>
          <p:cNvPr id="4" name="图形 3"/>
          <p:cNvPicPr>
            <a:picLocks noChangeAspect="1"/>
          </p:cNvPicPr>
          <p:nvPr userDrawn="1"/>
        </p:nvPicPr>
        <p:blipFill rotWithShape="1">
          <a:blip r:embed="rId2"/>
          <a:srcRect l="2404" r="33315" b="46267"/>
          <a:stretch>
            <a:fillRect/>
          </a:stretch>
        </p:blipFill>
        <p:spPr>
          <a:xfrm rot="5400000" flipH="1">
            <a:off x="-1108285" y="1108283"/>
            <a:ext cx="3396401" cy="117983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"/>
            <a:ext cx="12192000" cy="6857841"/>
          </a:xfrm>
          <a:prstGeom prst="rect">
            <a:avLst/>
          </a:prstGeom>
        </p:spPr>
      </p:pic>
      <p:pic>
        <p:nvPicPr>
          <p:cNvPr id="10" name="图片 9" descr="图片包含 屏幕截图&#10;&#10;已生成高可信度的说明"/>
          <p:cNvPicPr>
            <a:picLocks noChangeAspect="1"/>
          </p:cNvPicPr>
          <p:nvPr userDrawn="1"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146"/>
          <a:stretch>
            <a:fillRect/>
          </a:stretch>
        </p:blipFill>
        <p:spPr>
          <a:xfrm rot="5400000" flipH="1">
            <a:off x="6586760" y="1273196"/>
            <a:ext cx="6857999" cy="4352484"/>
          </a:xfrm>
          <a:prstGeom prst="rect">
            <a:avLst/>
          </a:prstGeom>
        </p:spPr>
      </p:pic>
      <p:pic>
        <p:nvPicPr>
          <p:cNvPr id="11" name="图片 10" descr="图片包含 屏幕截图&#10;&#10;已生成高可信度的说明"/>
          <p:cNvPicPr>
            <a:picLocks noChangeAspect="1"/>
          </p:cNvPicPr>
          <p:nvPr userDrawn="1"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2" r="26146" b="66609"/>
          <a:stretch>
            <a:fillRect/>
          </a:stretch>
        </p:blipFill>
        <p:spPr>
          <a:xfrm rot="16200000" flipH="1">
            <a:off x="-2770703" y="2770706"/>
            <a:ext cx="6857999" cy="1316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847" y="6774"/>
            <a:ext cx="12203853" cy="6852073"/>
          </a:xfrm>
          <a:prstGeom prst="rect">
            <a:avLst/>
          </a:prstGeom>
          <a:gradFill>
            <a:gsLst>
              <a:gs pos="0">
                <a:srgbClr val="2E4E7E"/>
              </a:gs>
              <a:gs pos="100000">
                <a:srgbClr val="1387B7"/>
              </a:gs>
            </a:gsLst>
            <a:lin ang="19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1" name="矩形 10"/>
          <p:cNvSpPr/>
          <p:nvPr userDrawn="1"/>
        </p:nvSpPr>
        <p:spPr>
          <a:xfrm>
            <a:off x="6969651" y="-177967"/>
            <a:ext cx="8488680" cy="8392993"/>
          </a:xfrm>
          <a:prstGeom prst="rect">
            <a:avLst/>
          </a:prstGeom>
          <a:blipFill rotWithShape="1">
            <a:blip r:embed="rId2">
              <a:alphaModFix amt="4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/>
              <a:t>  </a:t>
            </a:r>
            <a:endParaRPr lang="en-US" altLang="zh-CN" sz="2400"/>
          </a:p>
        </p:txBody>
      </p:sp>
      <p:sp>
        <p:nvSpPr>
          <p:cNvPr id="12" name="矩形 11"/>
          <p:cNvSpPr/>
          <p:nvPr userDrawn="1"/>
        </p:nvSpPr>
        <p:spPr>
          <a:xfrm>
            <a:off x="-3967229" y="-5606898"/>
            <a:ext cx="8488863" cy="8393131"/>
          </a:xfrm>
          <a:prstGeom prst="rect">
            <a:avLst/>
          </a:prstGeom>
          <a:blipFill rotWithShape="1">
            <a:blip r:embed="rId2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1693" y="-7620"/>
            <a:ext cx="12187767" cy="68664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1" name="矩形 10"/>
          <p:cNvSpPr/>
          <p:nvPr userDrawn="1"/>
        </p:nvSpPr>
        <p:spPr>
          <a:xfrm>
            <a:off x="6969651" y="-177967"/>
            <a:ext cx="8488680" cy="8392993"/>
          </a:xfrm>
          <a:prstGeom prst="rect">
            <a:avLst/>
          </a:prstGeom>
          <a:blipFill rotWithShape="1">
            <a:blip r:embed="rId2">
              <a:alphaModFix amt="4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/>
              <a:t>  </a:t>
            </a:r>
            <a:endParaRPr lang="en-US" altLang="zh-CN" sz="2400"/>
          </a:p>
        </p:txBody>
      </p:sp>
      <p:sp>
        <p:nvSpPr>
          <p:cNvPr id="12" name="矩形 11"/>
          <p:cNvSpPr/>
          <p:nvPr userDrawn="1"/>
        </p:nvSpPr>
        <p:spPr>
          <a:xfrm>
            <a:off x="-3967229" y="-5606898"/>
            <a:ext cx="8488863" cy="8393131"/>
          </a:xfrm>
          <a:prstGeom prst="rect">
            <a:avLst/>
          </a:prstGeom>
          <a:blipFill rotWithShape="1">
            <a:blip r:embed="rId2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" name="矩形 8"/>
          <p:cNvSpPr/>
          <p:nvPr userDrawn="1"/>
        </p:nvSpPr>
        <p:spPr>
          <a:xfrm>
            <a:off x="15241" y="6689514"/>
            <a:ext cx="12170833" cy="169333"/>
          </a:xfrm>
          <a:prstGeom prst="rect">
            <a:avLst/>
          </a:prstGeom>
          <a:solidFill>
            <a:srgbClr val="138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矩形 9"/>
          <p:cNvSpPr/>
          <p:nvPr userDrawn="1"/>
        </p:nvSpPr>
        <p:spPr>
          <a:xfrm>
            <a:off x="-1693" y="6689514"/>
            <a:ext cx="758613" cy="169333"/>
          </a:xfrm>
          <a:prstGeom prst="rect">
            <a:avLst/>
          </a:prstGeom>
          <a:solidFill>
            <a:srgbClr val="2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6969651" y="-177967"/>
            <a:ext cx="8488680" cy="8392993"/>
          </a:xfrm>
          <a:prstGeom prst="rect">
            <a:avLst/>
          </a:prstGeom>
          <a:blipFill rotWithShape="1">
            <a:blip r:embed="rId2">
              <a:alphaModFix amt="4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/>
              <a:t>  </a:t>
            </a:r>
            <a:endParaRPr lang="en-US" altLang="zh-CN" sz="2400"/>
          </a:p>
        </p:txBody>
      </p:sp>
      <p:sp>
        <p:nvSpPr>
          <p:cNvPr id="12" name="矩形 11"/>
          <p:cNvSpPr/>
          <p:nvPr userDrawn="1"/>
        </p:nvSpPr>
        <p:spPr>
          <a:xfrm>
            <a:off x="-3967229" y="-5606898"/>
            <a:ext cx="8488863" cy="8393131"/>
          </a:xfrm>
          <a:prstGeom prst="rect">
            <a:avLst/>
          </a:prstGeom>
          <a:blipFill rotWithShape="1">
            <a:blip r:embed="rId2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" name="矩形 5"/>
          <p:cNvSpPr/>
          <p:nvPr userDrawn="1"/>
        </p:nvSpPr>
        <p:spPr>
          <a:xfrm>
            <a:off x="15241" y="6689514"/>
            <a:ext cx="12170833" cy="169333"/>
          </a:xfrm>
          <a:prstGeom prst="rect">
            <a:avLst/>
          </a:prstGeom>
          <a:solidFill>
            <a:srgbClr val="138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矩形 7"/>
          <p:cNvSpPr/>
          <p:nvPr userDrawn="1"/>
        </p:nvSpPr>
        <p:spPr>
          <a:xfrm>
            <a:off x="-1693" y="6689514"/>
            <a:ext cx="758613" cy="169333"/>
          </a:xfrm>
          <a:prstGeom prst="rect">
            <a:avLst/>
          </a:prstGeom>
          <a:solidFill>
            <a:srgbClr val="2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5241" y="6689514"/>
            <a:ext cx="12170833" cy="169333"/>
          </a:xfrm>
          <a:prstGeom prst="rect">
            <a:avLst/>
          </a:prstGeom>
          <a:solidFill>
            <a:srgbClr val="138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矩形 7"/>
          <p:cNvSpPr/>
          <p:nvPr userDrawn="1"/>
        </p:nvSpPr>
        <p:spPr>
          <a:xfrm>
            <a:off x="-1693" y="6689514"/>
            <a:ext cx="758613" cy="169333"/>
          </a:xfrm>
          <a:prstGeom prst="rect">
            <a:avLst/>
          </a:prstGeom>
          <a:solidFill>
            <a:srgbClr val="2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10038"/>
            <a:ext cx="10515600" cy="285323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90266"/>
            <a:ext cx="10515600" cy="150044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8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10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82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ADBD5-FF6F-4F1F-AF78-B518D2CD17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C2A10-E97F-46DF-9873-696D05EB38D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944"/>
            <a:ext cx="5181600" cy="435209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944"/>
            <a:ext cx="5181600" cy="435209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89"/>
            <a:ext cx="10515600" cy="1325795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5267"/>
            <a:ext cx="5157787" cy="82405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835" indent="0">
              <a:buNone/>
              <a:defRPr sz="1600" b="1"/>
            </a:lvl7pPr>
            <a:lvl8pPr marL="3201035" indent="0">
              <a:buNone/>
              <a:defRPr sz="1600" b="1"/>
            </a:lvl8pPr>
            <a:lvl9pPr marL="3658235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6067"/>
            <a:ext cx="5157787" cy="357467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745267"/>
            <a:ext cx="5183188" cy="82405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835" indent="0">
              <a:buNone/>
              <a:defRPr sz="1600" b="1"/>
            </a:lvl7pPr>
            <a:lvl8pPr marL="3201035" indent="0">
              <a:buNone/>
              <a:defRPr sz="1600" b="1"/>
            </a:lvl8pPr>
            <a:lvl9pPr marL="3658235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616067"/>
            <a:ext cx="5183188" cy="357467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ADBD5-FF6F-4F1F-AF78-B518D2CD17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C2A10-E97F-46DF-9873-696D05EB38D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1" y="713797"/>
            <a:ext cx="4681655" cy="142841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798"/>
            <a:ext cx="5711883" cy="54045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835" indent="0">
              <a:buNone/>
              <a:defRPr sz="2000"/>
            </a:lvl7pPr>
            <a:lvl8pPr marL="3201035" indent="0">
              <a:buNone/>
              <a:defRPr sz="2000"/>
            </a:lvl8pPr>
            <a:lvl9pPr marL="3658235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1" y="2314278"/>
            <a:ext cx="4681655" cy="381225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835" indent="0">
              <a:buNone/>
              <a:defRPr sz="1000"/>
            </a:lvl7pPr>
            <a:lvl8pPr marL="3201035" indent="0">
              <a:buNone/>
              <a:defRPr sz="1000"/>
            </a:lvl8pPr>
            <a:lvl9pPr marL="3658235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9" y="365190"/>
            <a:ext cx="908901" cy="5812855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90"/>
            <a:ext cx="9446443" cy="5812855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640"/>
            <a:ext cx="10515600" cy="555994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15332486-88F3-4A48-9EC2-66646CFA1BC0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73571F94-E5E5-4A54-8A06-F305846661DE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A5C251E5-7CCA-4DA3-AA80-A42DA27621BE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052513"/>
            <a:ext cx="5376333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89133" y="1052513"/>
            <a:ext cx="5378451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F4039E46-F4C7-49A4-9367-76E34A81F6C1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7B85E15E-130D-48C6-81EB-CEA992FB9F7C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DBD5A7A5-A845-4344-86D1-29C7FA977B68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7D1B44A1-4939-4887-84BB-7FB130EEC19B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29373BB8-A121-4608-AD20-8BEECCC372C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AFB61761-3FF1-4F59-B9D7-6E756298F231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196BC17B-A293-4B9D-B715-8101B30D6396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14313"/>
            <a:ext cx="2743200" cy="58785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14313"/>
            <a:ext cx="8026400" cy="58785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E860031F-1906-46A1-B9A0-5E9CA84BEE18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09600" y="214313"/>
            <a:ext cx="10972800" cy="58785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3A14CFCF-D29E-4EF7-BE8F-F195BB74B9B0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image" Target="../media/image3.png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7" Type="http://schemas.openxmlformats.org/officeDocument/2006/relationships/theme" Target="../theme/theme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0.xml"/><Relationship Id="rId17" Type="http://schemas.openxmlformats.org/officeDocument/2006/relationships/theme" Target="../theme/theme5.xml"/><Relationship Id="rId16" Type="http://schemas.openxmlformats.org/officeDocument/2006/relationships/tags" Target="../tags/tag3.xml"/><Relationship Id="rId15" Type="http://schemas.openxmlformats.org/officeDocument/2006/relationships/tags" Target="../tags/tag2.xml"/><Relationship Id="rId14" Type="http://schemas.openxmlformats.org/officeDocument/2006/relationships/tags" Target="../tags/tag1.xml"/><Relationship Id="rId1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9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0.xml"/><Relationship Id="rId8" Type="http://schemas.openxmlformats.org/officeDocument/2006/relationships/slideLayout" Target="../slideLayouts/slideLayout49.xml"/><Relationship Id="rId7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43.xml"/><Relationship Id="rId14" Type="http://schemas.openxmlformats.org/officeDocument/2006/relationships/theme" Target="../theme/theme6.xml"/><Relationship Id="rId13" Type="http://schemas.openxmlformats.org/officeDocument/2006/relationships/image" Target="../media/image2.png"/><Relationship Id="rId12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1.xml"/><Relationship Id="rId1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2050" name="Picture 2"/>
            <p:cNvPicPr>
              <a:picLocks noChangeAspect="1" noChangeArrowheads="1"/>
            </p:cNvPicPr>
            <p:nvPr userDrawn="1"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13320" name="Picture 8"/>
            <p:cNvPicPr>
              <a:picLocks noChangeAspect="1" noChangeArrowheads="1"/>
            </p:cNvPicPr>
            <p:nvPr userDrawn="1"/>
          </p:nvPicPr>
          <p:blipFill>
            <a:blip r:embed="rId1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3315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331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0223500" y="6237288"/>
            <a:ext cx="1354667" cy="476250"/>
          </a:xfrm>
          <a:prstGeom prst="rect">
            <a:avLst/>
          </a:prstGeom>
        </p:spPr>
        <p:txBody>
          <a:bodyPr/>
          <a:lstStyle>
            <a:lvl1pPr algn="r">
              <a:defRPr sz="1400" dirty="0">
                <a:solidFill>
                  <a:srgbClr val="0D7157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 -</a:t>
            </a:r>
            <a:fld id="{CAE7922D-FD5F-4BE1-993F-FD194E04727B}" type="slidenum">
              <a:rPr lang="en-US" altLang="zh-CN"/>
            </a:fld>
            <a:r>
              <a:rPr lang="en-US" altLang="zh-CN"/>
              <a:t>- </a:t>
            </a:r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altLang="en-US" sz="2400" dirty="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lang="zh-CN" altLang="en-US" sz="2000" dirty="0">
          <a:solidFill>
            <a:srgbClr val="C00000"/>
          </a:solidFill>
          <a:latin typeface="+mn-ea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altLang="en-US" sz="2000" dirty="0">
          <a:solidFill>
            <a:schemeClr val="tx1"/>
          </a:solidFill>
          <a:latin typeface="+mn-ea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2050" name="Picture 2"/>
            <p:cNvPicPr>
              <a:picLocks noChangeAspect="1" noChangeArrowheads="1"/>
            </p:cNvPicPr>
            <p:nvPr userDrawn="1"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051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900" lvl="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marL="812800" lvl="1" indent="-355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第二级</a:t>
            </a:r>
            <a:endParaRPr lang="zh-CN" altLang="en-US" dirty="0"/>
          </a:p>
          <a:p>
            <a:pPr marL="1143000" lvl="2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 algn="l"/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0416480" y="6337126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 baseline="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altLang="en-US" sz="2400" dirty="0" smtClean="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lang="zh-CN" altLang="en-US" sz="2000" dirty="0" smtClean="0">
          <a:solidFill>
            <a:srgbClr val="C00000"/>
          </a:solidFill>
          <a:latin typeface="+mn-ea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altLang="en-US" sz="2000" dirty="0" smtClean="0">
          <a:solidFill>
            <a:schemeClr val="tx1"/>
          </a:solidFill>
          <a:latin typeface="+mn-ea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xStyles>
    <p:titleStyle>
      <a:lvl1pPr algn="l" defTabSz="866775" rtl="0" eaLnBrk="1" latinLnBrk="0" hangingPunct="1">
        <a:lnSpc>
          <a:spcPct val="90000"/>
        </a:lnSpc>
        <a:spcBef>
          <a:spcPct val="0"/>
        </a:spcBef>
        <a:buNone/>
        <a:defRPr sz="4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535" indent="-216535" algn="l" defTabSz="866775" rtl="0" eaLnBrk="1" latinLnBrk="0" hangingPunct="1">
        <a:lnSpc>
          <a:spcPct val="90000"/>
        </a:lnSpc>
        <a:spcBef>
          <a:spcPts val="950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4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94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895" kern="1200">
          <a:solidFill>
            <a:schemeClr val="tx1"/>
          </a:solidFill>
          <a:latin typeface="+mn-lt"/>
          <a:ea typeface="+mn-ea"/>
          <a:cs typeface="+mn-cs"/>
        </a:defRPr>
      </a:lvl3pPr>
      <a:lvl4pPr marL="151701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38379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81749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25120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68427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1pPr>
      <a:lvl2pPr marL="43370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2pPr>
      <a:lvl3pPr marL="86677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73418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16725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60096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03403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46773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5189"/>
            <a:ext cx="10515600" cy="1325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825944"/>
            <a:ext cx="10515600" cy="4352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7462"/>
            <a:ext cx="2743200" cy="365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7462"/>
            <a:ext cx="4114800" cy="365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7462"/>
            <a:ext cx="2743200" cy="365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23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43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3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83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83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3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23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 algn="r"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 algn="r"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 algn="r"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 algn="r"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algn="l" eaLnBrk="1" hangingPunct="1"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1679" name="矩形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24417" y="6524625"/>
            <a:ext cx="1919816" cy="1968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eaLnBrk="0" hangingPunct="0">
              <a:defRPr sz="1000" b="1"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7E5DDCFB-3ACE-4311-B546-53507CE1A8DE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4.png"/><Relationship Id="rId3" Type="http://schemas.openxmlformats.org/officeDocument/2006/relationships/image" Target="../media/image13.wmf"/><Relationship Id="rId2" Type="http://schemas.openxmlformats.org/officeDocument/2006/relationships/oleObject" Target="../embeddings/oleObject1.bin"/><Relationship Id="rId1" Type="http://schemas.openxmlformats.org/officeDocument/2006/relationships/image" Target="../media/image1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jpeg"/><Relationship Id="rId1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jpeg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image" Target="../media/image3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7.png"/><Relationship Id="rId1" Type="http://schemas.openxmlformats.org/officeDocument/2006/relationships/hyperlink" Target="https://www.educoder.net/paths/1426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jpe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1.png"/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image" Target="../media/image38.jpeg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6.png"/><Relationship Id="rId8" Type="http://schemas.openxmlformats.org/officeDocument/2006/relationships/image" Target="../media/image45.jpeg"/><Relationship Id="rId7" Type="http://schemas.openxmlformats.org/officeDocument/2006/relationships/image" Target="../media/image44.png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hyperlink" Target="https://online.stanford.edu/courses/ee282-computer-systems-architecture" TargetMode="External"/><Relationship Id="rId3" Type="http://schemas.openxmlformats.org/officeDocument/2006/relationships/hyperlink" Target="https://computationstructures.org/" TargetMode="External"/><Relationship Id="rId2" Type="http://schemas.openxmlformats.org/officeDocument/2006/relationships/hyperlink" Target="http://www.ece.cmu.edu/~ece447/" TargetMode="External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49.png"/><Relationship Id="rId11" Type="http://schemas.openxmlformats.org/officeDocument/2006/relationships/image" Target="../media/image48.png"/><Relationship Id="rId10" Type="http://schemas.openxmlformats.org/officeDocument/2006/relationships/image" Target="../media/image47.png"/><Relationship Id="rId1" Type="http://schemas.openxmlformats.org/officeDocument/2006/relationships/hyperlink" Target="http://inst.eecs.berkeley.edu/~cs61c/archives.html" TargetMode="Externa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3" Type="http://schemas.openxmlformats.org/officeDocument/2006/relationships/image" Target="../media/image21.png"/><Relationship Id="rId2" Type="http://schemas.microsoft.com/office/2007/relationships/hdphoto" Target="../media/image20.wdp"/><Relationship Id="rId1" Type="http://schemas.openxmlformats.org/officeDocument/2006/relationships/image" Target="../media/image1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1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web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239051" y="820323"/>
          <a:ext cx="2334914" cy="5295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" r:id="rId2" imgW="3486150" imgH="790575" progId="">
                  <p:embed/>
                </p:oleObj>
              </mc:Choice>
              <mc:Fallback>
                <p:oleObj name="" r:id="rId2" imgW="3486150" imgH="790575" progId="">
                  <p:embed/>
                  <p:pic>
                    <p:nvPicPr>
                      <p:cNvPr id="0" name="图片 1042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39051" y="820323"/>
                        <a:ext cx="2334914" cy="5295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85" y="4781550"/>
            <a:ext cx="8743950" cy="1162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核心专业基础课，承上启下</a:t>
            </a:r>
            <a:endParaRPr lang="zh-CN" altLang="en-US" dirty="0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5719335" y="1995212"/>
            <a:ext cx="1345157" cy="6464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>
            <a:solidFill>
              <a:srgbClr val="0066BE"/>
            </a:solidFill>
            <a:prstDash val="solid"/>
            <a:miter lim="800000"/>
          </a:ln>
          <a:effectLst>
            <a:outerShdw sx="999" sy="999" algn="t" rotWithShape="0">
              <a:srgbClr val="000000"/>
            </a:outerShdw>
          </a:effec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-228600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-228600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8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</a:t>
            </a:r>
            <a:endParaRPr lang="en-US" altLang="zh-CN" sz="18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8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组成原理</a:t>
            </a:r>
            <a:endParaRPr lang="zh-CN" altLang="en-US" sz="18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610019" y="2001186"/>
            <a:ext cx="2262539" cy="369390"/>
          </a:xfrm>
          <a:prstGeom prst="rect">
            <a:avLst/>
          </a:prstGeom>
          <a:noFill/>
          <a:ln w="19050">
            <a:solidFill>
              <a:srgbClr val="0066BE"/>
            </a:solidFill>
            <a:miter lim="800000"/>
          </a:ln>
          <a:effectLst>
            <a:outerShdw sx="999" sy="999" algn="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-228600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-228600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r" fontAlgn="base">
              <a:spcBef>
                <a:spcPct val="50000"/>
              </a:spcBef>
              <a:spcAft>
                <a:spcPct val="0"/>
              </a:spcAft>
              <a:buNone/>
            </a:pPr>
            <a:r>
              <a:rPr lang="zh-CN" altLang="en-US" sz="18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数字电路与逻辑设计</a:t>
            </a:r>
            <a:endParaRPr lang="zh-CN" altLang="en-US" sz="18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2703681" y="3052937"/>
            <a:ext cx="2168525" cy="369887"/>
          </a:xfrm>
          <a:prstGeom prst="rect">
            <a:avLst/>
          </a:prstGeom>
          <a:noFill/>
          <a:ln w="19050">
            <a:solidFill>
              <a:srgbClr val="0066BE"/>
            </a:solidFill>
            <a:prstDash val="solid"/>
            <a:miter lim="800000"/>
          </a:ln>
          <a:effectLst>
            <a:outerShdw sx="1000" sy="1000" algn="tr" rotWithShape="0">
              <a:prstClr val="black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汇编语言程序设计</a:t>
            </a:r>
            <a:endParaRPr lang="zh-CN" altLang="en-US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Line 5"/>
          <p:cNvSpPr>
            <a:spLocks noChangeShapeType="1"/>
          </p:cNvSpPr>
          <p:nvPr/>
        </p:nvSpPr>
        <p:spPr bwMode="auto">
          <a:xfrm>
            <a:off x="4903956" y="2185503"/>
            <a:ext cx="533400" cy="0"/>
          </a:xfrm>
          <a:prstGeom prst="line">
            <a:avLst/>
          </a:prstGeom>
          <a:noFill/>
          <a:ln w="22225">
            <a:solidFill>
              <a:srgbClr val="0066BE"/>
            </a:solidFill>
            <a:prstDash val="sysDash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5pPr>
            <a:lvl6pPr marL="22860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6pPr>
            <a:lvl7pPr marL="27432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7pPr>
            <a:lvl8pPr marL="32004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8pPr>
            <a:lvl9pPr marL="36576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9pPr>
          </a:lstStyle>
          <a:p>
            <a:pPr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996406" y="1709253"/>
            <a:ext cx="1808163" cy="2952750"/>
          </a:xfrm>
          <a:prstGeom prst="rect">
            <a:avLst/>
          </a:prstGeom>
          <a:noFill/>
          <a:ln w="19050" cap="flat" cmpd="sng" algn="ctr">
            <a:solidFill>
              <a:srgbClr val="FF7C80"/>
            </a:solidFill>
            <a:prstDash val="solid"/>
          </a:ln>
          <a:effectLst>
            <a:outerShdw sx="1000" sy="1000" algn="t" rotWithShape="0">
              <a:prstClr val="black"/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altLang="zh-CN" b="1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ctr">
              <a:defRPr/>
            </a:pPr>
            <a:endParaRPr lang="en-US" altLang="zh-CN" b="1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ctr">
              <a:defRPr/>
            </a:pPr>
            <a:r>
              <a:rPr lang="zh-CN" altLang="en-US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理解系统</a:t>
            </a:r>
            <a:endParaRPr lang="en-US" altLang="zh-CN" b="1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ctr">
              <a:defRPr/>
            </a:pPr>
            <a:r>
              <a:rPr lang="zh-CN" altLang="en-US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构建系统</a:t>
            </a:r>
            <a:endParaRPr lang="en-US" altLang="zh-CN" b="1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ctr">
              <a:defRPr/>
            </a:pPr>
            <a:r>
              <a:rPr lang="zh-CN" altLang="en-US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优化系统</a:t>
            </a:r>
            <a:endParaRPr lang="en-US" altLang="zh-CN" b="1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ctr">
              <a:defRPr/>
            </a:pPr>
            <a:endParaRPr lang="en-US" altLang="zh-CN" b="1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ctr">
              <a:lnSpc>
                <a:spcPct val="114000"/>
              </a:lnSpc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嵌入式系统</a:t>
            </a: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14000"/>
              </a:lnSpc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存储系统</a:t>
            </a: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14000"/>
              </a:lnSpc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计算机系统</a:t>
            </a: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14000"/>
              </a:lnSpc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网络系统</a:t>
            </a: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14000"/>
              </a:lnSpc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数据库系统</a:t>
            </a: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14000"/>
              </a:lnSpc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其他应用系统</a:t>
            </a: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endParaRPr lang="zh-CN" altLang="en-US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lang="en-US" altLang="zh-CN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系统能力</a:t>
            </a:r>
            <a:r>
              <a:rPr lang="en-US" altLang="zh-CN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Rectangle 11"/>
          <p:cNvSpPr>
            <a:spLocks noChangeArrowheads="1"/>
          </p:cNvSpPr>
          <p:nvPr/>
        </p:nvSpPr>
        <p:spPr bwMode="auto">
          <a:xfrm>
            <a:off x="5751681" y="3522178"/>
            <a:ext cx="1296988" cy="6461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>
            <a:solidFill>
              <a:srgbClr val="0066BE"/>
            </a:solidFill>
            <a:prstDash val="solid"/>
            <a:miter lim="800000"/>
          </a:ln>
          <a:effectLst>
            <a:outerShdw sx="1000" sy="1000" algn="t" rotWithShape="0">
              <a:prstClr val="black"/>
            </a:outerShdw>
          </a:effectLst>
        </p:spPr>
        <p:txBody>
          <a:bodyPr>
            <a:spAutoFit/>
          </a:bodyPr>
          <a:lstStyle/>
          <a:p>
            <a:pPr algn="ctr">
              <a:defRPr/>
            </a:pPr>
            <a:r>
              <a: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操作系统原理</a:t>
            </a:r>
            <a:endParaRPr lang="zh-CN" altLang="en-US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Line 13"/>
          <p:cNvSpPr>
            <a:spLocks noChangeShapeType="1"/>
          </p:cNvSpPr>
          <p:nvPr/>
        </p:nvSpPr>
        <p:spPr bwMode="auto">
          <a:xfrm>
            <a:off x="6386834" y="2726771"/>
            <a:ext cx="5081" cy="692367"/>
          </a:xfrm>
          <a:prstGeom prst="line">
            <a:avLst/>
          </a:prstGeom>
          <a:noFill/>
          <a:ln w="12700">
            <a:solidFill>
              <a:srgbClr val="0066BE"/>
            </a:solidFill>
            <a:prstDash val="dash"/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i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 16"/>
          <p:cNvSpPr>
            <a:spLocks noChangeArrowheads="1"/>
          </p:cNvSpPr>
          <p:nvPr/>
        </p:nvSpPr>
        <p:spPr bwMode="auto">
          <a:xfrm>
            <a:off x="3533944" y="4157178"/>
            <a:ext cx="1338262" cy="369887"/>
          </a:xfrm>
          <a:prstGeom prst="rect">
            <a:avLst/>
          </a:prstGeom>
          <a:noFill/>
          <a:ln w="19050">
            <a:solidFill>
              <a:srgbClr val="0066BE"/>
            </a:solidFill>
            <a:prstDash val="solid"/>
            <a:miter lim="800000"/>
          </a:ln>
          <a:effectLst>
            <a:outerShdw sx="1000" sy="1000" algn="tr" rotWithShape="0">
              <a:prstClr val="black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其它基础课</a:t>
            </a:r>
            <a:endParaRPr lang="zh-CN" altLang="en-US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3" name="Text Box 22"/>
          <p:cNvSpPr txBox="1">
            <a:spLocks noChangeArrowheads="1"/>
          </p:cNvSpPr>
          <p:nvPr/>
        </p:nvSpPr>
        <p:spPr bwMode="auto">
          <a:xfrm>
            <a:off x="2827506" y="1199458"/>
            <a:ext cx="2244725" cy="369887"/>
          </a:xfrm>
          <a:prstGeom prst="rect">
            <a:avLst/>
          </a:prstGeom>
          <a:solidFill>
            <a:srgbClr val="59B2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5pPr>
            <a:lvl6pPr marL="22860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6pPr>
            <a:lvl7pPr marL="27432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7pPr>
            <a:lvl8pPr marL="32004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8pPr>
            <a:lvl9pPr marL="36576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zh-CN" alt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基础及专业基础</a:t>
            </a:r>
            <a:endParaRPr lang="zh-CN" altLang="en-US" sz="18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 Box 23"/>
          <p:cNvSpPr txBox="1">
            <a:spLocks noChangeArrowheads="1"/>
          </p:cNvSpPr>
          <p:nvPr/>
        </p:nvSpPr>
        <p:spPr bwMode="auto">
          <a:xfrm>
            <a:off x="5391319" y="1204220"/>
            <a:ext cx="1966912" cy="369888"/>
          </a:xfrm>
          <a:prstGeom prst="rect">
            <a:avLst/>
          </a:prstGeom>
          <a:solidFill>
            <a:srgbClr val="59B2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rgbClr val="000000"/>
                </a:solidFill>
                <a:latin typeface="Times New Roman" panose="02020603050405020304" pitchFamily="18" charset="0"/>
                <a:ea typeface="方正姚体" panose="02010601030101010101" pitchFamily="2" charset="-122"/>
                <a:cs typeface="+mn-ea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5pPr>
            <a:lvl6pPr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6pPr>
            <a:lvl7pPr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7pPr>
            <a:lvl8pPr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8pPr>
            <a:lvl9pPr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9pPr>
          </a:lstStyle>
          <a:p>
            <a:pPr>
              <a:defRPr/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核心专业基础课</a:t>
            </a:r>
            <a:endParaRPr lang="zh-CN" altLang="en-US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 Box 24"/>
          <p:cNvSpPr txBox="1">
            <a:spLocks noChangeArrowheads="1"/>
          </p:cNvSpPr>
          <p:nvPr/>
        </p:nvSpPr>
        <p:spPr bwMode="auto">
          <a:xfrm>
            <a:off x="8140869" y="1193108"/>
            <a:ext cx="1425575" cy="369887"/>
          </a:xfrm>
          <a:prstGeom prst="rect">
            <a:avLst/>
          </a:prstGeom>
          <a:solidFill>
            <a:srgbClr val="59B2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rgbClr val="000000"/>
                </a:solidFill>
                <a:latin typeface="Times New Roman" panose="02020603050405020304" pitchFamily="18" charset="0"/>
                <a:ea typeface="方正姚体" panose="02010601030101010101" pitchFamily="2" charset="-122"/>
                <a:cs typeface="+mn-ea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5pPr>
            <a:lvl6pPr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6pPr>
            <a:lvl7pPr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7pPr>
            <a:lvl8pPr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8pPr>
            <a:lvl9pPr>
              <a:defRPr sz="8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9pPr>
          </a:lstStyle>
          <a:p>
            <a:pPr>
              <a:defRPr/>
            </a:pPr>
            <a:r>
              <a:rPr lang="zh-CN" altLang="en-US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专业课</a:t>
            </a:r>
            <a:endParaRPr lang="zh-CN" altLang="en-US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3164056" y="2532897"/>
            <a:ext cx="1708150" cy="369887"/>
          </a:xfrm>
          <a:prstGeom prst="rect">
            <a:avLst/>
          </a:prstGeom>
          <a:noFill/>
          <a:ln w="19050">
            <a:solidFill>
              <a:srgbClr val="0066BE"/>
            </a:solidFill>
            <a:prstDash val="solid"/>
            <a:miter lim="800000"/>
          </a:ln>
          <a:effectLst>
            <a:outerShdw sx="1000" sy="1000" algn="tr" rotWithShape="0">
              <a:prstClr val="black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硬件描述语言</a:t>
            </a:r>
            <a:endParaRPr lang="zh-CN" altLang="en-US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2703681" y="3572978"/>
            <a:ext cx="2168525" cy="368300"/>
          </a:xfrm>
          <a:prstGeom prst="rect">
            <a:avLst/>
          </a:prstGeom>
          <a:noFill/>
          <a:ln w="19050">
            <a:solidFill>
              <a:srgbClr val="0066BE"/>
            </a:solidFill>
            <a:prstDash val="solid"/>
            <a:miter lim="800000"/>
          </a:ln>
          <a:effectLst>
            <a:outerShdw sx="1000" sy="1000" algn="tr" rotWithShape="0">
              <a:prstClr val="black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高级语言程序设计</a:t>
            </a:r>
            <a:endParaRPr lang="zh-CN" altLang="en-US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8" name="Line 5"/>
          <p:cNvSpPr>
            <a:spLocks noChangeShapeType="1"/>
          </p:cNvSpPr>
          <p:nvPr/>
        </p:nvSpPr>
        <p:spPr bwMode="auto">
          <a:xfrm>
            <a:off x="4903956" y="2722078"/>
            <a:ext cx="533400" cy="0"/>
          </a:xfrm>
          <a:prstGeom prst="line">
            <a:avLst/>
          </a:prstGeom>
          <a:noFill/>
          <a:ln w="22225">
            <a:solidFill>
              <a:srgbClr val="0066BE"/>
            </a:solidFill>
            <a:prstDash val="sysDash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5pPr>
            <a:lvl6pPr marL="22860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6pPr>
            <a:lvl7pPr marL="27432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7pPr>
            <a:lvl8pPr marL="32004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8pPr>
            <a:lvl9pPr marL="36576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9pPr>
          </a:lstStyle>
          <a:p>
            <a:pPr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Line 5"/>
          <p:cNvSpPr>
            <a:spLocks noChangeShapeType="1"/>
          </p:cNvSpPr>
          <p:nvPr/>
        </p:nvSpPr>
        <p:spPr bwMode="auto">
          <a:xfrm>
            <a:off x="4903956" y="3252303"/>
            <a:ext cx="533400" cy="0"/>
          </a:xfrm>
          <a:prstGeom prst="line">
            <a:avLst/>
          </a:prstGeom>
          <a:noFill/>
          <a:ln w="22225">
            <a:solidFill>
              <a:srgbClr val="0066BE"/>
            </a:solidFill>
            <a:prstDash val="sysDash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5pPr>
            <a:lvl6pPr marL="22860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6pPr>
            <a:lvl7pPr marL="27432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7pPr>
            <a:lvl8pPr marL="32004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8pPr>
            <a:lvl9pPr marL="36576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9pPr>
          </a:lstStyle>
          <a:p>
            <a:pPr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Line 5"/>
          <p:cNvSpPr>
            <a:spLocks noChangeShapeType="1"/>
          </p:cNvSpPr>
          <p:nvPr/>
        </p:nvSpPr>
        <p:spPr bwMode="auto">
          <a:xfrm>
            <a:off x="4903956" y="3758715"/>
            <a:ext cx="533400" cy="0"/>
          </a:xfrm>
          <a:prstGeom prst="line">
            <a:avLst/>
          </a:prstGeom>
          <a:noFill/>
          <a:ln w="22225">
            <a:solidFill>
              <a:srgbClr val="0066BE"/>
            </a:solidFill>
            <a:prstDash val="sysDash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5pPr>
            <a:lvl6pPr marL="22860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6pPr>
            <a:lvl7pPr marL="27432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7pPr>
            <a:lvl8pPr marL="32004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8pPr>
            <a:lvl9pPr marL="36576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9pPr>
          </a:lstStyle>
          <a:p>
            <a:pPr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Line 5"/>
          <p:cNvSpPr>
            <a:spLocks noChangeShapeType="1"/>
          </p:cNvSpPr>
          <p:nvPr/>
        </p:nvSpPr>
        <p:spPr bwMode="auto">
          <a:xfrm>
            <a:off x="4921419" y="4355615"/>
            <a:ext cx="533400" cy="0"/>
          </a:xfrm>
          <a:prstGeom prst="line">
            <a:avLst/>
          </a:prstGeom>
          <a:noFill/>
          <a:ln w="22225">
            <a:solidFill>
              <a:srgbClr val="0066BE"/>
            </a:solidFill>
            <a:prstDash val="sysDash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5pPr>
            <a:lvl6pPr marL="22860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6pPr>
            <a:lvl7pPr marL="27432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7pPr>
            <a:lvl8pPr marL="32004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8pPr>
            <a:lvl9pPr marL="36576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9pPr>
          </a:lstStyle>
          <a:p>
            <a:pPr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5467519" y="1706078"/>
            <a:ext cx="1833562" cy="2936875"/>
          </a:xfrm>
          <a:prstGeom prst="rect">
            <a:avLst/>
          </a:prstGeom>
          <a:noFill/>
          <a:ln w="19050" cap="flat" cmpd="sng" algn="ctr">
            <a:solidFill>
              <a:srgbClr val="0066BE"/>
            </a:solidFill>
            <a:prstDash val="solid"/>
          </a:ln>
          <a:effectLst>
            <a:outerShdw dist="25400" sx="1000" sy="1000" algn="t" rotWithShape="0">
              <a:prstClr val="black"/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Line 5"/>
          <p:cNvSpPr>
            <a:spLocks noChangeShapeType="1"/>
          </p:cNvSpPr>
          <p:nvPr/>
        </p:nvSpPr>
        <p:spPr bwMode="auto">
          <a:xfrm>
            <a:off x="7382044" y="2156928"/>
            <a:ext cx="533400" cy="0"/>
          </a:xfrm>
          <a:prstGeom prst="line">
            <a:avLst/>
          </a:prstGeom>
          <a:noFill/>
          <a:ln w="22225">
            <a:solidFill>
              <a:srgbClr val="FF7C80"/>
            </a:solidFill>
            <a:prstDash val="sysDash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5pPr>
            <a:lvl6pPr marL="22860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6pPr>
            <a:lvl7pPr marL="27432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7pPr>
            <a:lvl8pPr marL="32004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8pPr>
            <a:lvl9pPr marL="36576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9pPr>
          </a:lstStyle>
          <a:p>
            <a:pPr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Line 5"/>
          <p:cNvSpPr>
            <a:spLocks noChangeShapeType="1"/>
          </p:cNvSpPr>
          <p:nvPr/>
        </p:nvSpPr>
        <p:spPr bwMode="auto">
          <a:xfrm>
            <a:off x="7389981" y="2984015"/>
            <a:ext cx="533400" cy="0"/>
          </a:xfrm>
          <a:prstGeom prst="line">
            <a:avLst/>
          </a:prstGeom>
          <a:noFill/>
          <a:ln w="22225">
            <a:solidFill>
              <a:srgbClr val="FF7C80"/>
            </a:solidFill>
            <a:prstDash val="sysDash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5pPr>
            <a:lvl6pPr marL="22860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6pPr>
            <a:lvl7pPr marL="27432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7pPr>
            <a:lvl8pPr marL="32004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8pPr>
            <a:lvl9pPr marL="36576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9pPr>
          </a:lstStyle>
          <a:p>
            <a:pPr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Line 5"/>
          <p:cNvSpPr>
            <a:spLocks noChangeShapeType="1"/>
          </p:cNvSpPr>
          <p:nvPr/>
        </p:nvSpPr>
        <p:spPr bwMode="auto">
          <a:xfrm>
            <a:off x="7382044" y="3957153"/>
            <a:ext cx="533400" cy="0"/>
          </a:xfrm>
          <a:prstGeom prst="line">
            <a:avLst/>
          </a:prstGeom>
          <a:noFill/>
          <a:ln w="22225">
            <a:solidFill>
              <a:srgbClr val="FF7C80"/>
            </a:solidFill>
            <a:prstDash val="sysDash"/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5pPr>
            <a:lvl6pPr marL="22860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6pPr>
            <a:lvl7pPr marL="27432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7pPr>
            <a:lvl8pPr marL="32004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8pPr>
            <a:lvl9pPr marL="3657600" algn="l" defTabSz="914400" rtl="0" eaLnBrk="1" latinLnBrk="0" hangingPunct="1">
              <a:defRPr sz="800" kern="12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+mn-ea"/>
              </a:defRPr>
            </a:lvl9pPr>
          </a:lstStyle>
          <a:p>
            <a:pPr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25"/>
          <p:cNvGrpSpPr/>
          <p:nvPr/>
        </p:nvGrpSpPr>
        <p:grpSpPr bwMode="auto">
          <a:xfrm>
            <a:off x="1310481" y="5179528"/>
            <a:ext cx="10055721" cy="1282700"/>
            <a:chOff x="662313" y="2220687"/>
            <a:chExt cx="7629280" cy="1281682"/>
          </a:xfrm>
        </p:grpSpPr>
        <p:sp>
          <p:nvSpPr>
            <p:cNvPr id="27" name="内容占位符 2"/>
            <p:cNvSpPr txBox="1">
              <a:spLocks noChangeArrowheads="1"/>
            </p:cNvSpPr>
            <p:nvPr/>
          </p:nvSpPr>
          <p:spPr bwMode="auto">
            <a:xfrm>
              <a:off x="799597" y="2470021"/>
              <a:ext cx="7491996" cy="961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16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16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16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16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16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16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9pPr>
            </a:lstStyle>
            <a:p>
              <a:pPr fontAlgn="base">
                <a:spcBef>
                  <a:spcPts val="1000"/>
                </a:spcBef>
                <a:spcAft>
                  <a:spcPct val="0"/>
                </a:spcAft>
                <a:buNone/>
              </a:pPr>
              <a:r>
                <a:rPr lang="zh-CN" altLang="en-US" sz="200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</a:t>
              </a:r>
              <a:r>
                <a:rPr lang="zh-CN" altLang="en-US" sz="2000" b="1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介绍运算器、控制器、存储器结构、工作原理、</a:t>
              </a:r>
              <a:r>
                <a:rPr lang="zh-CN" altLang="en-US" sz="2000" b="1">
                  <a:solidFill>
                    <a:srgbClr val="31859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设计方法</a:t>
              </a:r>
              <a:r>
                <a:rPr lang="zh-CN" altLang="en-US" sz="2000" b="1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及</a:t>
              </a:r>
              <a:r>
                <a:rPr lang="zh-CN" altLang="en-US" sz="2000" b="1">
                  <a:solidFill>
                    <a:srgbClr val="31859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互连构成整机</a:t>
              </a:r>
              <a:r>
                <a:rPr lang="zh-CN" altLang="en-US" sz="2000" b="1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的技术。</a:t>
              </a:r>
              <a:endParaRPr lang="zh-CN" altLang="en-US" sz="20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矩形: 圆角 9"/>
            <p:cNvSpPr/>
            <p:nvPr/>
          </p:nvSpPr>
          <p:spPr>
            <a:xfrm>
              <a:off x="662313" y="2220687"/>
              <a:ext cx="7629280" cy="1281682"/>
            </a:xfrm>
            <a:prstGeom prst="roundRect">
              <a:avLst>
                <a:gd name="adj" fmla="val 5192"/>
              </a:avLst>
            </a:prstGeom>
            <a:noFill/>
            <a:ln w="15875" cap="flat" cmpd="sng" algn="ctr">
              <a:solidFill>
                <a:srgbClr val="0066BE"/>
              </a:solidFill>
              <a:prstDash val="dash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zh-CN" altLang="en-US" sz="20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9" name="Parallelogram 14"/>
          <p:cNvSpPr/>
          <p:nvPr/>
        </p:nvSpPr>
        <p:spPr>
          <a:xfrm>
            <a:off x="1588294" y="4938228"/>
            <a:ext cx="3182938" cy="481012"/>
          </a:xfrm>
          <a:prstGeom prst="parallelogram">
            <a:avLst/>
          </a:prstGeom>
          <a:solidFill>
            <a:srgbClr val="59B2FF"/>
          </a:solidFill>
          <a:ln w="25400" cap="flat" cmpd="sng" algn="ctr">
            <a:noFill/>
            <a:prstDash val="solid"/>
          </a:ln>
          <a:effectLst/>
        </p:spPr>
        <p:txBody>
          <a:bodyPr lIns="91429" tIns="45714" rIns="91429" bIns="45714" anchor="ctr"/>
          <a:lstStyle/>
          <a:p>
            <a:pPr algn="ctr">
              <a:defRPr/>
            </a:pPr>
            <a:r>
              <a:rPr lang="zh-CN" altLang="en-US" sz="200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课程主要内容：</a:t>
            </a:r>
            <a:endParaRPr lang="zh-CN" altLang="en-US" sz="2000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为什么要学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服务于信息产业自主可控的国家战略需求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自主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CPU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、自主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OS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、自主编译器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龙芯、飞腾、麒麟、寒武纪、平头哥、达芬奇架构、鸿蒙、昇思MindSpore、飞桨</a:t>
            </a:r>
            <a:endParaRPr lang="zh-CN" altLang="en-US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核心专业基础课，承上启下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软件基础课   （数据结构）           考研科目</a:t>
            </a:r>
            <a:endParaRPr lang="zh-CN" altLang="en-US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硬件基础课   （计算机组成原理） 考研科目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1" indent="-342900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n"/>
            </a:pPr>
            <a:r>
              <a:rPr lang="zh-CN" altLang="en-US" sz="2600" dirty="0">
                <a:solidFill>
                  <a:schemeClr val="tx1"/>
                </a:solidFill>
              </a:rPr>
              <a:t>构建软硬协同的系统观</a:t>
            </a:r>
            <a:endParaRPr lang="en-US" altLang="zh-CN" sz="2600" dirty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endParaRPr lang="zh-CN" altLang="en-US" dirty="0"/>
          </a:p>
          <a:p>
            <a:pPr lvl="1">
              <a:lnSpc>
                <a:spcPct val="150000"/>
              </a:lnSpc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6956853" y="1470412"/>
            <a:ext cx="4621427" cy="44481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一个奇怪的程序</a:t>
            </a:r>
            <a:endParaRPr lang="zh-CN" altLang="en-US" dirty="0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757881" y="1470412"/>
            <a:ext cx="5838825" cy="4448175"/>
          </a:xfrm>
          <a:prstGeom prst="rect">
            <a:avLst/>
          </a:prstGeom>
          <a:solidFill>
            <a:srgbClr val="92D050">
              <a:alpha val="74000"/>
            </a:srgbClr>
          </a:solidFill>
          <a:ln w="25400">
            <a:solidFill>
              <a:schemeClr val="accent1"/>
            </a:solidFill>
            <a:miter lim="800000"/>
          </a:ln>
          <a:effectLst/>
        </p:spPr>
        <p:txBody>
          <a:bodyPr lIns="90487" tIns="44450" rIns="90487" bIns="4445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57200" algn="l"/>
              </a:tabLst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57200" algn="l"/>
              </a:tabLst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57200" algn="l"/>
              </a:tabLst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eaLnBrk="0" fontAlgn="base" hangingPunct="0">
              <a:buNone/>
              <a:defRPr/>
            </a:pPr>
            <a:r>
              <a:rPr lang="en-US" altLang="zh-CN" b="1" i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main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3600" b="1" i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{</a:t>
            </a:r>
            <a:endParaRPr lang="zh-CN" altLang="zh-CN" sz="3600" b="1" i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b="1" i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double </a:t>
            </a:r>
            <a:r>
              <a:rPr lang="en-US" altLang="zh-CN" b="1" i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altLang="zh-CN" b="1" i="1" kern="0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en-US" altLang="zh-CN" b="1" i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en-US" altLang="zh-CN" b="1" i="1" kern="0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en-US" altLang="zh-CN" b="1" i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   </a:t>
            </a:r>
            <a:r>
              <a:rPr lang="en-US" altLang="zh-CN" b="1" i="1" kern="0" dirty="0" err="1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</a:t>
            </a:r>
            <a:r>
              <a:rPr lang="en-US" altLang="zh-CN" b="1" i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i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zh-CN" sz="3600" b="1" i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b="1" i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b="1" i="1" kern="0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3.3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   </a:t>
            </a:r>
            <a:r>
              <a:rPr lang="en-US" altLang="zh-CN" b="1" i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b="1" i="1" kern="0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1.1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zh-CN" sz="3600" b="1" i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b="1" i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b="1" i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US" altLang="zh-CN" b="1" i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zh-CN" sz="3600" b="1" i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b="1" i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b="1" i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US" altLang="zh-CN" b="1" i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zh-CN" sz="3600" b="1" i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b="1" i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printf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b="1" i="1" kern="0" dirty="0">
                <a:solidFill>
                  <a:srgbClr val="0000FF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"%f,%d"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en-US" altLang="zh-CN" b="1" i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altLang="zh-CN" b="1" i="1" kern="0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en-US" altLang="zh-CN" b="1" i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);</a:t>
            </a:r>
            <a:endParaRPr lang="zh-CN" altLang="zh-CN" sz="3600" b="1" i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b="1" i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if 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b="1" i="1" kern="0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3.0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!=</a:t>
            </a:r>
            <a:r>
              <a:rPr lang="en-US" altLang="zh-CN" b="1" i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3600" b="1" i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b="1" i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printf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b="1" i="1" kern="0" dirty="0">
                <a:solidFill>
                  <a:srgbClr val="0000FF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"\</a:t>
            </a:r>
            <a:r>
              <a:rPr lang="en-US" altLang="zh-CN" b="1" i="1" kern="0" dirty="0" err="1">
                <a:solidFill>
                  <a:srgbClr val="0000FF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nReally</a:t>
            </a:r>
            <a:r>
              <a:rPr lang="en-US" altLang="zh-CN" b="1" i="1" kern="0" dirty="0">
                <a:solidFill>
                  <a:srgbClr val="0000FF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? 3.0!=a"</a:t>
            </a: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);</a:t>
            </a:r>
            <a:endParaRPr lang="zh-CN" altLang="zh-CN" sz="3600" b="1" i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b="1" i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sz="3600" b="1" i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401783" y="1772638"/>
            <a:ext cx="3082925" cy="458787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90487" tIns="44450" rIns="90487" bIns="4445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57200" algn="l"/>
              </a:tabLst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57200" algn="l"/>
              </a:tabLst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57200" algn="l"/>
              </a:tabLst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b="1" i="1" dirty="0">
                <a:solidFill>
                  <a:srgbClr val="FFFF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3.000000,2</a:t>
            </a:r>
            <a:endParaRPr lang="en-US" altLang="zh-CN" b="1" i="1" dirty="0">
              <a:solidFill>
                <a:srgbClr val="FFFFFF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417658" y="3328388"/>
            <a:ext cx="3070225" cy="458787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/>
            </a:pPr>
            <a:r>
              <a:rPr lang="en-US" altLang="zh-CN" sz="2400" b="1" i="1">
                <a:solidFill>
                  <a:srgbClr val="FFFF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??????????</a:t>
            </a:r>
            <a:endParaRPr lang="en-US" altLang="zh-CN" sz="2400" b="1" i="1">
              <a:solidFill>
                <a:srgbClr val="FFFFFF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414483" y="2531463"/>
            <a:ext cx="3095625" cy="458787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/>
            </a:pPr>
            <a:r>
              <a:rPr lang="en-US" altLang="zh-CN" sz="2400" b="1" i="1" dirty="0">
                <a:solidFill>
                  <a:srgbClr val="FFFF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Really?3.0!=a</a:t>
            </a:r>
            <a:endParaRPr lang="en-US" altLang="zh-CN" sz="2400" b="1" i="1" dirty="0">
              <a:solidFill>
                <a:srgbClr val="FFFFFF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 animBg="1" autoUpdateAnimBg="0" build="allAtOnce"/>
      <p:bldP spid="6" grpId="0" animBg="1" autoUpdateAnimBg="0" build="allAtOnce"/>
      <p:bldP spid="7" grpId="0" animBg="1" autoUpdateAnimBg="0" build="allAtOnce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</a:rPr>
              <a:t>U</a:t>
            </a:r>
            <a:r>
              <a:rPr lang="zh-CN" altLang="en-US" dirty="0">
                <a:latin typeface="Arial" panose="020B0604020202020204" pitchFamily="34" charset="0"/>
              </a:rPr>
              <a:t>盘拔出时为什么需要安全删除？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915444" y="3781874"/>
            <a:ext cx="3688761" cy="2818512"/>
          </a:xfrm>
        </p:spPr>
        <p:txBody>
          <a:bodyPr/>
          <a:lstStyle/>
          <a:p>
            <a:r>
              <a:rPr lang="zh-CN" altLang="en-US" dirty="0"/>
              <a:t>后果</a:t>
            </a:r>
            <a:endParaRPr lang="zh-CN" altLang="en-US" dirty="0"/>
          </a:p>
          <a:p>
            <a:pPr lvl="1"/>
            <a:r>
              <a:rPr lang="zh-CN" altLang="en-US" dirty="0"/>
              <a:t>计算机崩溃</a:t>
            </a:r>
            <a:endParaRPr lang="zh-CN" altLang="en-US" dirty="0"/>
          </a:p>
          <a:p>
            <a:pPr lvl="1"/>
            <a:r>
              <a:rPr lang="zh-CN" altLang="en-US" dirty="0"/>
              <a:t>数据丢失</a:t>
            </a:r>
            <a:endParaRPr lang="zh-CN" altLang="en-US" dirty="0"/>
          </a:p>
          <a:p>
            <a:r>
              <a:rPr lang="zh-CN" altLang="en-US" dirty="0"/>
              <a:t>原因</a:t>
            </a:r>
            <a:endParaRPr lang="zh-CN" altLang="en-US" dirty="0"/>
          </a:p>
          <a:p>
            <a:pPr lvl="1"/>
            <a:r>
              <a:rPr lang="en-US" altLang="zh-CN" dirty="0"/>
              <a:t>???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32753" y="1313736"/>
            <a:ext cx="4812869" cy="4936275"/>
          </a:xfrm>
          <a:prstGeom prst="rect">
            <a:avLst/>
          </a:prstGeom>
        </p:spPr>
      </p:pic>
      <p:pic>
        <p:nvPicPr>
          <p:cNvPr id="5" name="Picture 14" descr="img200804291101590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7374" y="1654175"/>
            <a:ext cx="2847975" cy="177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程序</a:t>
            </a:r>
            <a:r>
              <a:rPr lang="zh-CN" altLang="en-US" dirty="0"/>
              <a:t>性能问题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976184" y="4846226"/>
            <a:ext cx="9147175" cy="1497999"/>
          </a:xfrm>
        </p:spPr>
        <p:txBody>
          <a:bodyPr>
            <a:noAutofit/>
          </a:bodyPr>
          <a:lstStyle/>
          <a:p>
            <a:pPr>
              <a:buFontTx/>
              <a:buNone/>
              <a:defRPr/>
            </a:pPr>
            <a:r>
              <a:rPr lang="zh-CN" altLang="en-US" sz="2400" b="1" dirty="0"/>
              <a:t>以上两程序功能一样，时间空间复杂度一样，执行时间一样吗？</a:t>
            </a:r>
            <a:endParaRPr lang="zh-CN" altLang="en-US" sz="2400" b="1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sz="2400" b="1" dirty="0"/>
              <a:t>相关知识：</a:t>
            </a:r>
            <a:r>
              <a:rPr lang="zh-CN" altLang="en-US" sz="2400" b="1" dirty="0">
                <a:solidFill>
                  <a:srgbClr val="FF0000"/>
                </a:solidFill>
              </a:rPr>
              <a:t>数组的存放方式、</a:t>
            </a:r>
            <a:r>
              <a:rPr lang="en-US" altLang="zh-CN" sz="2400" b="1" dirty="0">
                <a:solidFill>
                  <a:srgbClr val="FF0000"/>
                </a:solidFill>
              </a:rPr>
              <a:t>Cache</a:t>
            </a:r>
            <a:r>
              <a:rPr lang="zh-CN" altLang="en-US" sz="2400" b="1" dirty="0">
                <a:solidFill>
                  <a:srgbClr val="FF0000"/>
                </a:solidFill>
              </a:rPr>
              <a:t>机制、 访问局部性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976184" y="1185134"/>
            <a:ext cx="5020963" cy="3351213"/>
          </a:xfrm>
          <a:prstGeom prst="rect">
            <a:avLst/>
          </a:prstGeom>
          <a:solidFill>
            <a:srgbClr val="92D050">
              <a:alpha val="74000"/>
            </a:srgbClr>
          </a:solidFill>
          <a:ln w="25400">
            <a:solidFill>
              <a:schemeClr val="accent1"/>
            </a:solidFill>
            <a:miter lim="800000"/>
          </a:ln>
          <a:effectLst/>
        </p:spPr>
        <p:txBody>
          <a:bodyPr wrap="square" lIns="90487" tIns="44450" rIns="90487" bIns="4445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57200" algn="l"/>
              </a:tabLst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57200" algn="l"/>
              </a:tabLst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57200" algn="l"/>
              </a:tabLst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00A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#define N 2048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void 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copyij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</a:t>
            </a: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src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],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         </a:t>
            </a:r>
            <a:r>
              <a:rPr lang="en-US" altLang="zh-CN" sz="2000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</a:t>
            </a: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dst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])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{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2000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</a:t>
            </a: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000" b="1" kern="0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 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&lt;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++)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000" b="1" kern="0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&lt;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++)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dst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]=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src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];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6319409" y="1185134"/>
            <a:ext cx="5020963" cy="3351213"/>
          </a:xfrm>
          <a:prstGeom prst="rect">
            <a:avLst/>
          </a:prstGeom>
          <a:solidFill>
            <a:srgbClr val="92D050">
              <a:alpha val="74000"/>
            </a:srgbClr>
          </a:solidFill>
          <a:ln w="25400">
            <a:solidFill>
              <a:schemeClr val="accent1"/>
            </a:solidFill>
            <a:miter lim="800000"/>
          </a:ln>
          <a:effectLst/>
        </p:spPr>
        <p:txBody>
          <a:bodyPr wrap="square" lIns="90487" tIns="44450" rIns="90487" bIns="4445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57200" algn="l"/>
              </a:tabLst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57200" algn="l"/>
              </a:tabLst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57200" algn="l"/>
              </a:tabLst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00A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#define N 2048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void 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copyji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</a:t>
            </a: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src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],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         </a:t>
            </a:r>
            <a:r>
              <a:rPr lang="en-US" altLang="zh-CN" sz="2000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</a:t>
            </a: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dst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])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{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2000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</a:t>
            </a: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000" b="1" kern="0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&lt;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++)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2000" b="1" kern="0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000" b="1" kern="0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&lt;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en-US" altLang="zh-CN" sz="2000" b="1" kern="0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++)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dst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]=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src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000" b="1" kern="0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][</a:t>
            </a:r>
            <a:r>
              <a:rPr lang="en-US" altLang="zh-CN" sz="2000" b="1" kern="0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];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buNone/>
              <a:defRPr/>
            </a:pPr>
            <a:r>
              <a:rPr lang="en-US" altLang="zh-CN" sz="2000" b="1" kern="0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sz="3200" b="1" kern="100" dirty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358387" y="3023458"/>
            <a:ext cx="2917825" cy="360363"/>
          </a:xfrm>
          <a:prstGeom prst="rect">
            <a:avLst/>
          </a:prstGeom>
          <a:solidFill>
            <a:srgbClr val="FFFF00">
              <a:alpha val="27843"/>
            </a:srgbClr>
          </a:solidFill>
          <a:ln w="38100">
            <a:solidFill>
              <a:srgbClr val="FF0000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zh-CN" altLang="en-US" sz="1800">
              <a:solidFill>
                <a:srgbClr val="000000"/>
              </a:solidFill>
              <a:latin typeface="Arial" panose="020B0604020202020204" pitchFamily="34" charset="0"/>
              <a:ea typeface="华文细黑" panose="02010600040101010101" pitchFamily="2" charset="-122"/>
            </a:endParaRP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894086" y="3383821"/>
            <a:ext cx="2809875" cy="360362"/>
          </a:xfrm>
          <a:prstGeom prst="rect">
            <a:avLst/>
          </a:prstGeom>
          <a:solidFill>
            <a:srgbClr val="FFFF00">
              <a:alpha val="27843"/>
            </a:srgbClr>
          </a:solidFill>
          <a:ln w="38100">
            <a:solidFill>
              <a:srgbClr val="FF0000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zh-CN" altLang="en-US" sz="1800">
              <a:solidFill>
                <a:srgbClr val="000000"/>
              </a:solidFill>
              <a:latin typeface="Arial" panose="020B0604020202020204" pitchFamily="34" charset="0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阿里</a:t>
            </a:r>
            <a:r>
              <a:rPr lang="en-US" altLang="zh-CN" dirty="0"/>
              <a:t>2015</a:t>
            </a:r>
            <a:r>
              <a:rPr lang="zh-CN" altLang="en-US" dirty="0"/>
              <a:t>笔试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一台主流配置的</a:t>
            </a:r>
            <a:r>
              <a:rPr lang="en-US" altLang="zh-CN" dirty="0"/>
              <a:t>PC</a:t>
            </a:r>
            <a:r>
              <a:rPr lang="zh-CN" altLang="en-US" dirty="0"/>
              <a:t>上，调用</a:t>
            </a:r>
            <a:r>
              <a:rPr lang="en-US" altLang="zh-CN" dirty="0"/>
              <a:t>f(35)</a:t>
            </a:r>
            <a:r>
              <a:rPr lang="zh-CN" altLang="en-US" dirty="0"/>
              <a:t>所需时间大概是</a:t>
            </a:r>
            <a:r>
              <a:rPr lang="en-US" altLang="zh-CN" dirty="0"/>
              <a:t>(  )</a:t>
            </a:r>
            <a:r>
              <a:rPr lang="zh-CN" altLang="en-US" dirty="0"/>
              <a:t>。</a:t>
            </a:r>
            <a:endParaRPr lang="zh-CN" altLang="en-US" dirty="0"/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f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b="1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) 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{</a:t>
            </a:r>
            <a:endParaRPr lang="zh-CN" altLang="zh-CN" sz="4000" b="1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 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= </a:t>
            </a:r>
            <a:r>
              <a:rPr lang="en-US" altLang="zh-CN" b="1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zh-CN" sz="4000" b="1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while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-- &gt;</a:t>
            </a:r>
            <a:r>
              <a:rPr lang="en-US" altLang="zh-CN" b="1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)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+=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f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);</a:t>
            </a:r>
            <a:endParaRPr lang="zh-CN" altLang="zh-CN" sz="4000" b="1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return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__max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en-US" altLang="zh-CN" b="1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); 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sz="4000" b="1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  <a:defRPr/>
            </a:pPr>
            <a:r>
              <a:rPr lang="en-US" altLang="zh-CN" dirty="0"/>
              <a:t>A</a:t>
            </a:r>
            <a:r>
              <a:rPr lang="zh-CN" altLang="en-US" dirty="0"/>
              <a:t>．几毫秒    </a:t>
            </a:r>
            <a:r>
              <a:rPr lang="en-US" altLang="zh-CN" dirty="0"/>
              <a:t>B</a:t>
            </a:r>
            <a:r>
              <a:rPr lang="zh-CN" altLang="en-US" dirty="0"/>
              <a:t>．几秒     </a:t>
            </a:r>
            <a:r>
              <a:rPr lang="en-US" altLang="zh-CN" dirty="0"/>
              <a:t>C</a:t>
            </a:r>
            <a:r>
              <a:rPr lang="zh-CN" altLang="en-US" dirty="0"/>
              <a:t>．几分钟   </a:t>
            </a:r>
            <a:r>
              <a:rPr lang="en-US" altLang="zh-CN" dirty="0"/>
              <a:t>D</a:t>
            </a:r>
            <a:r>
              <a:rPr lang="zh-CN" altLang="en-US" dirty="0"/>
              <a:t>．几小时</a:t>
            </a:r>
            <a:endParaRPr lang="en-US" altLang="zh-CN" dirty="0"/>
          </a:p>
          <a:p>
            <a:pPr marL="0" indent="0">
              <a:buNone/>
              <a:defRPr/>
            </a:pPr>
            <a:endParaRPr lang="zh-CN" altLang="en-US" dirty="0"/>
          </a:p>
          <a:p>
            <a:pPr>
              <a:defRPr/>
            </a:pPr>
            <a:endParaRPr lang="zh-CN" altLang="en-US" dirty="0"/>
          </a:p>
          <a:p>
            <a:pPr>
              <a:defRPr/>
            </a:pPr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阿里</a:t>
            </a:r>
            <a:r>
              <a:rPr lang="en-US" altLang="zh-CN" dirty="0"/>
              <a:t>2015</a:t>
            </a:r>
            <a:r>
              <a:rPr lang="zh-CN" altLang="en-US" dirty="0"/>
              <a:t>笔试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一台主流配置的</a:t>
            </a:r>
            <a:r>
              <a:rPr lang="en-US" altLang="zh-CN" dirty="0"/>
              <a:t>PC</a:t>
            </a:r>
            <a:r>
              <a:rPr lang="zh-CN" altLang="en-US" dirty="0"/>
              <a:t>上，调用</a:t>
            </a:r>
            <a:r>
              <a:rPr lang="en-US" altLang="zh-CN" dirty="0"/>
              <a:t>f(35)</a:t>
            </a:r>
            <a:r>
              <a:rPr lang="zh-CN" altLang="en-US" dirty="0"/>
              <a:t>所需时间大概是</a:t>
            </a:r>
            <a:r>
              <a:rPr lang="en-US" altLang="zh-CN" dirty="0"/>
              <a:t>(  )</a:t>
            </a:r>
            <a:r>
              <a:rPr lang="zh-CN" altLang="en-US" dirty="0"/>
              <a:t>。</a:t>
            </a:r>
            <a:endParaRPr lang="zh-CN" altLang="en-US" dirty="0"/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f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b="1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) 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{</a:t>
            </a:r>
            <a:endParaRPr lang="zh-CN" altLang="zh-CN" sz="4000" b="1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int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 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= </a:t>
            </a:r>
            <a:r>
              <a:rPr lang="en-US" altLang="zh-CN" b="1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zh-CN" sz="4000" b="1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while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++ &gt;</a:t>
            </a:r>
            <a:r>
              <a:rPr lang="en-US" altLang="zh-CN" b="1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)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+=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f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);</a:t>
            </a:r>
            <a:endParaRPr lang="zh-CN" altLang="zh-CN" sz="4000" b="1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0000A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return 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__max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en-US" altLang="zh-CN" b="1" dirty="0">
                <a:solidFill>
                  <a:srgbClr val="F000F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); 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358775">
              <a:spcAft>
                <a:spcPts val="0"/>
              </a:spcAft>
              <a:buNone/>
              <a:defRPr/>
            </a:pP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sz="4000" b="1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  <a:defRPr/>
            </a:pPr>
            <a:r>
              <a:rPr lang="en-US" altLang="zh-CN" dirty="0"/>
              <a:t>A</a:t>
            </a:r>
            <a:r>
              <a:rPr lang="zh-CN" altLang="en-US" dirty="0"/>
              <a:t>．几毫秒    </a:t>
            </a:r>
            <a:r>
              <a:rPr lang="en-US" altLang="zh-CN" dirty="0"/>
              <a:t>B</a:t>
            </a:r>
            <a:r>
              <a:rPr lang="zh-CN" altLang="en-US" dirty="0"/>
              <a:t>．几秒     </a:t>
            </a:r>
            <a:r>
              <a:rPr lang="en-US" altLang="zh-CN" dirty="0"/>
              <a:t>C</a:t>
            </a:r>
            <a:r>
              <a:rPr lang="zh-CN" altLang="en-US" dirty="0"/>
              <a:t>．几分钟   </a:t>
            </a:r>
            <a:r>
              <a:rPr lang="en-US" altLang="zh-CN" dirty="0"/>
              <a:t>D</a:t>
            </a:r>
            <a:r>
              <a:rPr lang="zh-CN" altLang="en-US" dirty="0"/>
              <a:t>．几小时</a:t>
            </a:r>
            <a:endParaRPr lang="en-US" altLang="zh-CN" dirty="0"/>
          </a:p>
          <a:p>
            <a:pPr marL="0" indent="0">
              <a:buNone/>
              <a:defRPr/>
            </a:pPr>
            <a:endParaRPr lang="zh-CN" altLang="en-US" dirty="0"/>
          </a:p>
          <a:p>
            <a:pPr>
              <a:defRPr/>
            </a:pPr>
            <a:endParaRPr lang="zh-CN" altLang="en-US" dirty="0"/>
          </a:p>
          <a:p>
            <a:pPr>
              <a:defRPr/>
            </a:pPr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为什么要学？</a:t>
            </a:r>
            <a:endParaRPr lang="zh-CN" altLang="en-US" sz="2400" dirty="0"/>
          </a:p>
          <a:p>
            <a:r>
              <a:rPr lang="zh-CN" altLang="en-US" sz="2400" dirty="0">
                <a:solidFill>
                  <a:srgbClr val="C00000"/>
                </a:solidFill>
              </a:rPr>
              <a:t>课程主要内容</a:t>
            </a:r>
            <a:endParaRPr lang="zh-CN" altLang="en-US" sz="2400" dirty="0">
              <a:solidFill>
                <a:srgbClr val="C00000"/>
              </a:solidFill>
            </a:endParaRPr>
          </a:p>
          <a:p>
            <a:r>
              <a:rPr lang="zh-CN" altLang="en-US" sz="2400" dirty="0"/>
              <a:t>课程在线资源</a:t>
            </a:r>
            <a:endParaRPr lang="en-US" altLang="zh-CN" sz="2400" dirty="0"/>
          </a:p>
          <a:p>
            <a:r>
              <a:rPr lang="zh-CN" altLang="en-US" sz="2400" dirty="0"/>
              <a:t>教材与参考资料</a:t>
            </a:r>
            <a:endParaRPr lang="en-US" altLang="zh-CN" sz="2400" dirty="0"/>
          </a:p>
          <a:p>
            <a:r>
              <a:rPr lang="zh-CN" altLang="en-US" sz="2400" dirty="0"/>
              <a:t>纪律要求与成绩构成</a:t>
            </a:r>
            <a:endParaRPr lang="en-US" altLang="zh-CN" sz="2400" dirty="0"/>
          </a:p>
          <a:p>
            <a:r>
              <a:rPr lang="zh-CN" altLang="en-US" sz="2400" dirty="0"/>
              <a:t>如何学？</a:t>
            </a:r>
            <a:endParaRPr lang="zh-CN" altLang="en-US" sz="2400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909" y="3171041"/>
            <a:ext cx="4600313" cy="30773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先导课程 </a:t>
            </a:r>
            <a:r>
              <a:rPr lang="en-US" altLang="zh-CN" dirty="0">
                <a:effectLst/>
              </a:rPr>
              <a:t>Prerequisites</a:t>
            </a:r>
            <a:endParaRPr lang="en-US" altLang="zh-CN" dirty="0"/>
          </a:p>
        </p:txBody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7822" y="955162"/>
            <a:ext cx="8331438" cy="5637024"/>
          </a:xfrm>
        </p:spPr>
        <p:txBody>
          <a:bodyPr/>
          <a:lstStyle/>
          <a:p>
            <a:pPr eaLnBrk="1" hangingPunct="1">
              <a:lnSpc>
                <a:spcPct val="150000"/>
              </a:lnSpc>
              <a:defRPr/>
            </a:pPr>
            <a:r>
              <a:rPr lang="en-US" altLang="zh-CN" dirty="0"/>
              <a:t>C</a:t>
            </a:r>
            <a:r>
              <a:rPr lang="zh-CN" altLang="en-US" dirty="0"/>
              <a:t>语言程序设计</a:t>
            </a:r>
            <a:endParaRPr lang="en-US" altLang="zh-CN" dirty="0"/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dirty="0"/>
              <a:t>数值逻辑</a:t>
            </a:r>
            <a:endParaRPr lang="zh-CN" altLang="en-US" dirty="0"/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None/>
              <a:defRPr/>
            </a:pPr>
            <a:r>
              <a:rPr lang="zh-CN" altLang="en-US" dirty="0">
                <a:solidFill>
                  <a:srgbClr val="C00000"/>
                </a:solidFill>
              </a:rPr>
              <a:t>组合电路、同步电路概念、寄存器传输、有限状态机</a:t>
            </a:r>
            <a:endParaRPr lang="en-US" altLang="zh-CN" dirty="0">
              <a:solidFill>
                <a:srgbClr val="C00000"/>
              </a:solidFill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dirty="0"/>
              <a:t>汇编语言程序设计</a:t>
            </a:r>
            <a:endParaRPr lang="zh-CN" altLang="en-US" dirty="0"/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None/>
              <a:defRPr/>
            </a:pPr>
            <a:r>
              <a:rPr lang="zh-CN" altLang="en-US" dirty="0">
                <a:solidFill>
                  <a:srgbClr val="C00000"/>
                </a:solidFill>
              </a:rPr>
              <a:t>看懂指令即可</a:t>
            </a:r>
            <a:endParaRPr lang="en-US" altLang="zh-CN" dirty="0">
              <a:solidFill>
                <a:srgbClr val="C00000"/>
              </a:solidFill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dirty="0"/>
              <a:t>Verilog</a:t>
            </a:r>
            <a:r>
              <a:rPr lang="zh-CN" altLang="en-US" dirty="0"/>
              <a:t>硬件描述语言  </a:t>
            </a:r>
            <a:endParaRPr lang="en-US" altLang="zh-CN" dirty="0"/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None/>
              <a:defRPr/>
            </a:pPr>
            <a:r>
              <a:rPr lang="zh-CN" altLang="en-US" dirty="0">
                <a:solidFill>
                  <a:srgbClr val="C00000"/>
                </a:solidFill>
              </a:rPr>
              <a:t>实验工具（可选）</a:t>
            </a:r>
            <a:endParaRPr lang="en-US" altLang="zh-CN" dirty="0">
              <a:solidFill>
                <a:srgbClr val="C0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6722" y="2755900"/>
            <a:ext cx="4145593" cy="35269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1258" y="293975"/>
            <a:ext cx="11341964" cy="59524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43379" y="2190943"/>
            <a:ext cx="1468112" cy="2134409"/>
          </a:xfr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课程团队与联系方式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3099691" y="4339224"/>
            <a:ext cx="10409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葛俊锋 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067987" y="4311930"/>
            <a:ext cx="9651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徐文辉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98520" y="4324535"/>
            <a:ext cx="10075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颜露新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689850" y="6055360"/>
            <a:ext cx="2788920" cy="534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spcBef>
                <a:spcPts val="1000"/>
              </a:spcBef>
              <a:buClr>
                <a:srgbClr val="FFC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企业微信群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800" y="2190942"/>
            <a:ext cx="1597379" cy="2133209"/>
          </a:xfrm>
          <a:prstGeom prst="rect">
            <a:avLst/>
          </a:prstGeom>
        </p:spPr>
      </p:pic>
      <p:pic>
        <p:nvPicPr>
          <p:cNvPr id="2050" name="Picture 2" descr="http://aia.hust.edu.cn/__local/A/DD/62/80481D2B440E7C0A4EC9EC8BDE2_DA48CBC3_19A316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078" y="2190942"/>
            <a:ext cx="1536639" cy="2165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 descr="计算机组成与嵌入式系统-人工智能2204-土木卓越2201-智能建造2201"/>
          <p:cNvPicPr>
            <a:picLocks noChangeAspect="1"/>
          </p:cNvPicPr>
          <p:nvPr/>
        </p:nvPicPr>
        <p:blipFill>
          <a:blip r:embed="rId4"/>
          <a:srcRect l="7904" t="5144" r="7117" b="16774"/>
          <a:stretch>
            <a:fillRect/>
          </a:stretch>
        </p:blipFill>
        <p:spPr>
          <a:xfrm>
            <a:off x="7125970" y="802640"/>
            <a:ext cx="3700145" cy="5252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课程主要内容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计算机系统概述</a:t>
            </a:r>
            <a:endParaRPr lang="zh-CN" altLang="en-US" dirty="0"/>
          </a:p>
          <a:p>
            <a:r>
              <a:rPr lang="zh-CN" altLang="en-US" dirty="0"/>
              <a:t>数值表示与运算方法</a:t>
            </a:r>
            <a:endParaRPr lang="zh-CN" altLang="en-US" dirty="0"/>
          </a:p>
          <a:p>
            <a:r>
              <a:rPr lang="zh-CN" altLang="en-US" dirty="0"/>
              <a:t>运算器的功能、组成和基本运行原理</a:t>
            </a:r>
            <a:endParaRPr lang="zh-CN" altLang="en-US" dirty="0"/>
          </a:p>
          <a:p>
            <a:r>
              <a:rPr lang="zh-CN" altLang="en-US" dirty="0"/>
              <a:t>存储器及层次存储系统</a:t>
            </a:r>
            <a:endParaRPr lang="zh-CN" altLang="en-US" dirty="0"/>
          </a:p>
          <a:p>
            <a:r>
              <a:rPr lang="zh-CN" altLang="en-US" dirty="0"/>
              <a:t>指令系统</a:t>
            </a:r>
            <a:endParaRPr lang="zh-CN" altLang="en-US" dirty="0"/>
          </a:p>
          <a:p>
            <a:r>
              <a:rPr lang="en-US" altLang="zh-CN" dirty="0"/>
              <a:t>CPU</a:t>
            </a:r>
            <a:r>
              <a:rPr lang="zh-CN" altLang="en-US" dirty="0"/>
              <a:t>功能、组成和运行原理</a:t>
            </a:r>
            <a:endParaRPr lang="zh-CN" altLang="en-US" dirty="0"/>
          </a:p>
          <a:p>
            <a:r>
              <a:rPr lang="zh-CN" altLang="en-US" dirty="0"/>
              <a:t>系统总线与</a:t>
            </a:r>
            <a:r>
              <a:rPr lang="en-US" altLang="zh-CN" dirty="0"/>
              <a:t>I/O</a:t>
            </a:r>
            <a:r>
              <a:rPr lang="zh-CN" altLang="en-US" dirty="0"/>
              <a:t>系统</a:t>
            </a:r>
            <a:endParaRPr lang="zh-CN" altLang="en-US" dirty="0"/>
          </a:p>
          <a:p>
            <a:r>
              <a:rPr lang="zh-CN" altLang="en-US" dirty="0"/>
              <a:t>图像处理嵌入式系统（</a:t>
            </a:r>
            <a:r>
              <a:rPr lang="en-US" altLang="zh-CN" dirty="0"/>
              <a:t>DSP</a:t>
            </a:r>
            <a:r>
              <a:rPr lang="zh-CN" altLang="en-US" dirty="0"/>
              <a:t>和</a:t>
            </a:r>
            <a:r>
              <a:rPr lang="en-US" altLang="zh-CN" dirty="0"/>
              <a:t>AI</a:t>
            </a:r>
            <a:r>
              <a:rPr lang="zh-CN" altLang="en-US" dirty="0"/>
              <a:t>处理器）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Machine Structure</a:t>
            </a:r>
            <a:endParaRPr lang="en-US" altLang="zh-CN"/>
          </a:p>
        </p:txBody>
      </p:sp>
      <p:grpSp>
        <p:nvGrpSpPr>
          <p:cNvPr id="2" name="组合 1"/>
          <p:cNvGrpSpPr/>
          <p:nvPr/>
        </p:nvGrpSpPr>
        <p:grpSpPr>
          <a:xfrm>
            <a:off x="1662887" y="1498789"/>
            <a:ext cx="9195883" cy="3828122"/>
            <a:chOff x="2279576" y="1700808"/>
            <a:chExt cx="7740650" cy="3222328"/>
          </a:xfrm>
        </p:grpSpPr>
        <p:sp>
          <p:nvSpPr>
            <p:cNvPr id="125956" name="Oval 3"/>
            <p:cNvSpPr>
              <a:spLocks noChangeArrowheads="1"/>
            </p:cNvSpPr>
            <p:nvPr/>
          </p:nvSpPr>
          <p:spPr bwMode="auto">
            <a:xfrm>
              <a:off x="2279576" y="2518371"/>
              <a:ext cx="7740650" cy="1719262"/>
            </a:xfrm>
            <a:prstGeom prst="ellipse">
              <a:avLst/>
            </a:prstGeom>
            <a:solidFill>
              <a:srgbClr val="FFC000"/>
            </a:solidFill>
            <a:ln w="25560">
              <a:solidFill>
                <a:srgbClr val="00DFCA"/>
              </a:solidFill>
              <a:round/>
            </a:ln>
          </p:spPr>
          <p:txBody>
            <a:bodyPr wrap="none" anchor="ctr"/>
            <a:lstStyle/>
            <a:p>
              <a:endParaRPr lang="zh-CN" altLang="en-US" sz="2000"/>
            </a:p>
          </p:txBody>
        </p:sp>
        <p:sp>
          <p:nvSpPr>
            <p:cNvPr id="125957" name="Text Box 4"/>
            <p:cNvSpPr txBox="1">
              <a:spLocks noChangeArrowheads="1"/>
            </p:cNvSpPr>
            <p:nvPr/>
          </p:nvSpPr>
          <p:spPr bwMode="auto">
            <a:xfrm>
              <a:off x="6367389" y="3178772"/>
              <a:ext cx="1115102" cy="22045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56859" tIns="22938" rIns="56859" bIns="22938">
              <a:spAutoFit/>
            </a:bodyPr>
            <a:lstStyle/>
            <a:p>
              <a:pPr defTabSz="821055">
                <a:lnSpc>
                  <a:spcPts val="1615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 dirty="0"/>
                <a:t>I/O system</a:t>
              </a:r>
              <a:endParaRPr lang="en-GB" altLang="zh-CN" b="1" dirty="0"/>
            </a:p>
          </p:txBody>
        </p:sp>
        <p:sp>
          <p:nvSpPr>
            <p:cNvPr id="125958" name="AutoShape 5"/>
            <p:cNvSpPr>
              <a:spLocks noChangeArrowheads="1"/>
            </p:cNvSpPr>
            <p:nvPr/>
          </p:nvSpPr>
          <p:spPr bwMode="auto">
            <a:xfrm>
              <a:off x="4854502" y="4501159"/>
              <a:ext cx="15875" cy="239713"/>
            </a:xfrm>
            <a:prstGeom prst="roundRect">
              <a:avLst>
                <a:gd name="adj" fmla="val 8333"/>
              </a:avLst>
            </a:prstGeom>
            <a:noFill/>
            <a:ln w="9525">
              <a:noFill/>
              <a:round/>
            </a:ln>
          </p:spPr>
          <p:txBody>
            <a:bodyPr wrap="none" anchor="ctr"/>
            <a:lstStyle/>
            <a:p>
              <a:endParaRPr lang="zh-CN" altLang="en-US" sz="2000"/>
            </a:p>
          </p:txBody>
        </p:sp>
        <p:sp>
          <p:nvSpPr>
            <p:cNvPr id="125959" name="Text Box 6"/>
            <p:cNvSpPr txBox="1">
              <a:spLocks noChangeArrowheads="1"/>
            </p:cNvSpPr>
            <p:nvPr/>
          </p:nvSpPr>
          <p:spPr bwMode="auto">
            <a:xfrm>
              <a:off x="4359201" y="3178772"/>
              <a:ext cx="1010908" cy="21170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56859" tIns="22938" rIns="56859" bIns="22938">
              <a:spAutoFit/>
            </a:bodyPr>
            <a:lstStyle/>
            <a:p>
              <a:pPr defTabSz="821055">
                <a:lnSpc>
                  <a:spcPts val="1615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 dirty="0"/>
                <a:t>Processor</a:t>
              </a:r>
              <a:endParaRPr lang="en-GB" altLang="zh-CN" b="1" dirty="0"/>
            </a:p>
          </p:txBody>
        </p:sp>
        <p:sp>
          <p:nvSpPr>
            <p:cNvPr id="125960" name="AutoShape 7"/>
            <p:cNvSpPr>
              <a:spLocks noChangeArrowheads="1"/>
            </p:cNvSpPr>
            <p:nvPr/>
          </p:nvSpPr>
          <p:spPr bwMode="auto">
            <a:xfrm>
              <a:off x="4287764" y="3172422"/>
              <a:ext cx="3459162" cy="331787"/>
            </a:xfrm>
            <a:prstGeom prst="roundRect">
              <a:avLst>
                <a:gd name="adj" fmla="val 417"/>
              </a:avLst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zh-CN" altLang="en-US" sz="2000"/>
            </a:p>
          </p:txBody>
        </p:sp>
        <p:sp>
          <p:nvSpPr>
            <p:cNvPr id="125961" name="Line 8"/>
            <p:cNvSpPr>
              <a:spLocks noChangeShapeType="1"/>
            </p:cNvSpPr>
            <p:nvPr/>
          </p:nvSpPr>
          <p:spPr bwMode="auto">
            <a:xfrm>
              <a:off x="6367389" y="3180358"/>
              <a:ext cx="0" cy="357188"/>
            </a:xfrm>
            <a:prstGeom prst="line">
              <a:avLst/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5962" name="Text Box 9"/>
            <p:cNvSpPr txBox="1">
              <a:spLocks noChangeArrowheads="1"/>
            </p:cNvSpPr>
            <p:nvPr/>
          </p:nvSpPr>
          <p:spPr bwMode="auto">
            <a:xfrm>
              <a:off x="4810464" y="2382349"/>
              <a:ext cx="959612" cy="21170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56859" tIns="22938" rIns="56859" bIns="22938">
              <a:spAutoFit/>
            </a:bodyPr>
            <a:lstStyle/>
            <a:p>
              <a:pPr defTabSz="821055">
                <a:lnSpc>
                  <a:spcPts val="1615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 dirty="0"/>
                <a:t>Compiler</a:t>
              </a:r>
              <a:endParaRPr lang="en-GB" altLang="zh-CN" b="1" dirty="0"/>
            </a:p>
          </p:txBody>
        </p:sp>
        <p:sp>
          <p:nvSpPr>
            <p:cNvPr id="125963" name="AutoShape 10"/>
            <p:cNvSpPr>
              <a:spLocks noChangeArrowheads="1"/>
            </p:cNvSpPr>
            <p:nvPr/>
          </p:nvSpPr>
          <p:spPr bwMode="auto">
            <a:xfrm>
              <a:off x="4703689" y="2707283"/>
              <a:ext cx="1173162" cy="287338"/>
            </a:xfrm>
            <a:prstGeom prst="roundRect">
              <a:avLst>
                <a:gd name="adj" fmla="val 481"/>
              </a:avLst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zh-CN" altLang="en-US" sz="2000"/>
            </a:p>
          </p:txBody>
        </p:sp>
        <p:sp>
          <p:nvSpPr>
            <p:cNvPr id="125964" name="Text Box 11"/>
            <p:cNvSpPr txBox="1">
              <a:spLocks noChangeArrowheads="1"/>
            </p:cNvSpPr>
            <p:nvPr/>
          </p:nvSpPr>
          <p:spPr bwMode="auto">
            <a:xfrm>
              <a:off x="5537127" y="2104034"/>
              <a:ext cx="1780349" cy="21170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56859" tIns="22938" rIns="56859" bIns="22938">
              <a:spAutoFit/>
            </a:bodyPr>
            <a:lstStyle/>
            <a:p>
              <a:pPr defTabSz="821055">
                <a:lnSpc>
                  <a:spcPts val="1615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 dirty="0"/>
                <a:t>Operating System</a:t>
              </a:r>
              <a:endParaRPr lang="en-GB" altLang="zh-CN" b="1" dirty="0"/>
            </a:p>
          </p:txBody>
        </p:sp>
        <p:sp>
          <p:nvSpPr>
            <p:cNvPr id="125965" name="Text Box 12"/>
            <p:cNvSpPr txBox="1">
              <a:spLocks noChangeArrowheads="1"/>
            </p:cNvSpPr>
            <p:nvPr/>
          </p:nvSpPr>
          <p:spPr bwMode="auto">
            <a:xfrm>
              <a:off x="5865739" y="2437963"/>
              <a:ext cx="1655763" cy="22045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56859" tIns="22938" rIns="56859" bIns="22938">
              <a:spAutoFit/>
            </a:bodyPr>
            <a:lstStyle/>
            <a:p>
              <a:pPr defTabSz="821055">
                <a:lnSpc>
                  <a:spcPts val="1615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 dirty="0"/>
                <a:t>Unix; Windows</a:t>
              </a:r>
              <a:endParaRPr lang="en-GB" altLang="zh-CN" b="1" dirty="0"/>
            </a:p>
          </p:txBody>
        </p:sp>
        <p:sp>
          <p:nvSpPr>
            <p:cNvPr id="125966" name="Line 13"/>
            <p:cNvSpPr>
              <a:spLocks noChangeShapeType="1"/>
            </p:cNvSpPr>
            <p:nvPr/>
          </p:nvSpPr>
          <p:spPr bwMode="auto">
            <a:xfrm flipV="1">
              <a:off x="5397426" y="2105621"/>
              <a:ext cx="0" cy="266700"/>
            </a:xfrm>
            <a:prstGeom prst="line">
              <a:avLst/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5967" name="Line 14"/>
            <p:cNvSpPr>
              <a:spLocks noChangeShapeType="1"/>
            </p:cNvSpPr>
            <p:nvPr/>
          </p:nvSpPr>
          <p:spPr bwMode="auto">
            <a:xfrm>
              <a:off x="5405365" y="2104033"/>
              <a:ext cx="2001837" cy="0"/>
            </a:xfrm>
            <a:prstGeom prst="line">
              <a:avLst/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5968" name="Line 15"/>
            <p:cNvSpPr>
              <a:spLocks noChangeShapeType="1"/>
            </p:cNvSpPr>
            <p:nvPr/>
          </p:nvSpPr>
          <p:spPr bwMode="auto">
            <a:xfrm>
              <a:off x="7407201" y="2105622"/>
              <a:ext cx="0" cy="928687"/>
            </a:xfrm>
            <a:prstGeom prst="line">
              <a:avLst/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5969" name="Text Box 16"/>
            <p:cNvSpPr txBox="1">
              <a:spLocks noChangeArrowheads="1"/>
            </p:cNvSpPr>
            <p:nvPr/>
          </p:nvSpPr>
          <p:spPr bwMode="auto">
            <a:xfrm>
              <a:off x="4635426" y="1789709"/>
              <a:ext cx="2235602" cy="22045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56859" tIns="22938" rIns="56859" bIns="22938">
              <a:spAutoFit/>
            </a:bodyPr>
            <a:lstStyle/>
            <a:p>
              <a:pPr defTabSz="821055">
                <a:lnSpc>
                  <a:spcPts val="1615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/>
                <a:t>Application (Netscape)</a:t>
              </a:r>
              <a:endParaRPr lang="en-GB" altLang="zh-CN" b="1"/>
            </a:p>
          </p:txBody>
        </p:sp>
        <p:sp>
          <p:nvSpPr>
            <p:cNvPr id="125970" name="Line 17"/>
            <p:cNvSpPr>
              <a:spLocks noChangeShapeType="1"/>
            </p:cNvSpPr>
            <p:nvPr/>
          </p:nvSpPr>
          <p:spPr bwMode="auto">
            <a:xfrm flipV="1">
              <a:off x="4427464" y="1700808"/>
              <a:ext cx="0" cy="1276350"/>
            </a:xfrm>
            <a:prstGeom prst="line">
              <a:avLst/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5971" name="Line 18"/>
            <p:cNvSpPr>
              <a:spLocks noChangeShapeType="1"/>
            </p:cNvSpPr>
            <p:nvPr/>
          </p:nvSpPr>
          <p:spPr bwMode="auto">
            <a:xfrm>
              <a:off x="6991276" y="1707159"/>
              <a:ext cx="0" cy="390525"/>
            </a:xfrm>
            <a:prstGeom prst="line">
              <a:avLst/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5972" name="Text Box 19"/>
            <p:cNvSpPr txBox="1">
              <a:spLocks noChangeArrowheads="1"/>
            </p:cNvSpPr>
            <p:nvPr/>
          </p:nvSpPr>
          <p:spPr bwMode="auto">
            <a:xfrm>
              <a:off x="5108502" y="3975697"/>
              <a:ext cx="1422879" cy="21170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56859" tIns="22938" rIns="56859" bIns="22938">
              <a:spAutoFit/>
            </a:bodyPr>
            <a:lstStyle/>
            <a:p>
              <a:pPr defTabSz="821055">
                <a:lnSpc>
                  <a:spcPts val="1615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/>
                <a:t>Digital Design</a:t>
              </a:r>
              <a:endParaRPr lang="en-GB" altLang="zh-CN" b="1"/>
            </a:p>
          </p:txBody>
        </p:sp>
        <p:sp>
          <p:nvSpPr>
            <p:cNvPr id="125973" name="AutoShape 20"/>
            <p:cNvSpPr>
              <a:spLocks noChangeArrowheads="1"/>
            </p:cNvSpPr>
            <p:nvPr/>
          </p:nvSpPr>
          <p:spPr bwMode="auto">
            <a:xfrm>
              <a:off x="4686226" y="3903001"/>
              <a:ext cx="2408238" cy="298450"/>
            </a:xfrm>
            <a:prstGeom prst="roundRect">
              <a:avLst>
                <a:gd name="adj" fmla="val 463"/>
              </a:avLst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zh-CN" altLang="en-US" sz="2000"/>
            </a:p>
          </p:txBody>
        </p:sp>
        <p:sp>
          <p:nvSpPr>
            <p:cNvPr id="125974" name="Text Box 21"/>
            <p:cNvSpPr txBox="1">
              <a:spLocks noChangeArrowheads="1"/>
            </p:cNvSpPr>
            <p:nvPr/>
          </p:nvSpPr>
          <p:spPr bwMode="auto">
            <a:xfrm>
              <a:off x="5051351" y="4234310"/>
              <a:ext cx="1411658" cy="21170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56859" tIns="22938" rIns="56859" bIns="22938">
              <a:spAutoFit/>
            </a:bodyPr>
            <a:lstStyle/>
            <a:p>
              <a:pPr defTabSz="821055">
                <a:lnSpc>
                  <a:spcPts val="1615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/>
                <a:t>Circuit Design</a:t>
              </a:r>
              <a:endParaRPr lang="en-GB" altLang="zh-CN" b="1"/>
            </a:p>
          </p:txBody>
        </p:sp>
        <p:sp>
          <p:nvSpPr>
            <p:cNvPr id="125975" name="AutoShape 22"/>
            <p:cNvSpPr>
              <a:spLocks noChangeArrowheads="1"/>
            </p:cNvSpPr>
            <p:nvPr/>
          </p:nvSpPr>
          <p:spPr bwMode="auto">
            <a:xfrm>
              <a:off x="4824340" y="4201932"/>
              <a:ext cx="2028825" cy="257175"/>
            </a:xfrm>
            <a:prstGeom prst="roundRect">
              <a:avLst>
                <a:gd name="adj" fmla="val 745"/>
              </a:avLst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zh-CN" altLang="en-US" sz="2000"/>
            </a:p>
          </p:txBody>
        </p:sp>
        <p:sp>
          <p:nvSpPr>
            <p:cNvPr id="125976" name="AutoShape 23"/>
            <p:cNvSpPr>
              <a:spLocks noChangeArrowheads="1"/>
            </p:cNvSpPr>
            <p:nvPr/>
          </p:nvSpPr>
          <p:spPr bwMode="auto">
            <a:xfrm>
              <a:off x="2489127" y="2977159"/>
              <a:ext cx="6157913" cy="195263"/>
            </a:xfrm>
            <a:prstGeom prst="roundRect">
              <a:avLst>
                <a:gd name="adj" fmla="val 713"/>
              </a:avLst>
            </a:prstGeom>
            <a:blipFill dpi="0" rotWithShape="0">
              <a:blip r:embed="rId1" cstate="print"/>
              <a:srcRect/>
              <a:tile tx="0" ty="0" sx="100000" sy="100000" flip="none" algn="tl"/>
            </a:blipFill>
            <a:ln w="126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zh-CN" altLang="en-US" sz="2000"/>
            </a:p>
          </p:txBody>
        </p:sp>
        <p:sp>
          <p:nvSpPr>
            <p:cNvPr id="125977" name="Text Box 24"/>
            <p:cNvSpPr txBox="1">
              <a:spLocks noChangeArrowheads="1"/>
            </p:cNvSpPr>
            <p:nvPr/>
          </p:nvSpPr>
          <p:spPr bwMode="auto">
            <a:xfrm>
              <a:off x="7826302" y="3296247"/>
              <a:ext cx="1640887" cy="47941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56859" tIns="22938" rIns="56859" bIns="22938">
              <a:spAutoFit/>
            </a:bodyPr>
            <a:lstStyle/>
            <a:p>
              <a:pPr defTabSz="821055">
                <a:lnSpc>
                  <a:spcPct val="85000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sz="2000" b="1" dirty="0"/>
                <a:t>Instruction Set</a:t>
              </a:r>
              <a:endParaRPr lang="en-GB" altLang="zh-CN" sz="2000" b="1" dirty="0"/>
            </a:p>
            <a:p>
              <a:pPr defTabSz="821055">
                <a:lnSpc>
                  <a:spcPct val="85000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sz="2000" b="1" dirty="0"/>
                <a:t> Architecture</a:t>
              </a:r>
              <a:endParaRPr lang="en-GB" altLang="zh-CN" sz="2000" b="1" dirty="0"/>
            </a:p>
          </p:txBody>
        </p:sp>
        <p:sp>
          <p:nvSpPr>
            <p:cNvPr id="125978" name="Line 25"/>
            <p:cNvSpPr>
              <a:spLocks noChangeShapeType="1"/>
            </p:cNvSpPr>
            <p:nvPr/>
          </p:nvSpPr>
          <p:spPr bwMode="auto">
            <a:xfrm>
              <a:off x="4435402" y="1700808"/>
              <a:ext cx="2549525" cy="0"/>
            </a:xfrm>
            <a:prstGeom prst="line">
              <a:avLst/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5979" name="Text Box 26"/>
            <p:cNvSpPr txBox="1">
              <a:spLocks noChangeArrowheads="1"/>
            </p:cNvSpPr>
            <p:nvPr/>
          </p:nvSpPr>
          <p:spPr bwMode="auto">
            <a:xfrm>
              <a:off x="4830689" y="3562946"/>
              <a:ext cx="2070100" cy="30071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81089" tIns="39737" rIns="81089" bIns="39737">
              <a:spAutoFit/>
            </a:bodyPr>
            <a:lstStyle/>
            <a:p>
              <a:pPr defTabSz="821055"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/>
                <a:t>Datapath &amp; Control </a:t>
              </a:r>
              <a:endParaRPr lang="en-GB" altLang="zh-CN" b="1"/>
            </a:p>
          </p:txBody>
        </p:sp>
        <p:sp>
          <p:nvSpPr>
            <p:cNvPr id="125980" name="AutoShape 27"/>
            <p:cNvSpPr>
              <a:spLocks noChangeArrowheads="1"/>
            </p:cNvSpPr>
            <p:nvPr/>
          </p:nvSpPr>
          <p:spPr bwMode="auto">
            <a:xfrm>
              <a:off x="4570340" y="3520083"/>
              <a:ext cx="2617787" cy="387350"/>
            </a:xfrm>
            <a:prstGeom prst="roundRect">
              <a:avLst>
                <a:gd name="adj" fmla="val 356"/>
              </a:avLst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zh-CN" altLang="en-US" sz="2000"/>
            </a:p>
          </p:txBody>
        </p:sp>
        <p:sp>
          <p:nvSpPr>
            <p:cNvPr id="125981" name="Text Box 28"/>
            <p:cNvSpPr txBox="1">
              <a:spLocks noChangeArrowheads="1"/>
            </p:cNvSpPr>
            <p:nvPr/>
          </p:nvSpPr>
          <p:spPr bwMode="auto">
            <a:xfrm>
              <a:off x="4567165" y="4513411"/>
              <a:ext cx="2827337" cy="30071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81089" tIns="39737" rIns="81089" bIns="39737">
              <a:spAutoFit/>
            </a:bodyPr>
            <a:lstStyle/>
            <a:p>
              <a:pPr algn="ctr" defTabSz="821055">
                <a:buSzPct val="66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 dirty="0"/>
                <a:t>transistors, IC layout</a:t>
              </a:r>
              <a:endParaRPr lang="en-GB" altLang="zh-CN" b="1" dirty="0"/>
            </a:p>
          </p:txBody>
        </p:sp>
        <p:sp>
          <p:nvSpPr>
            <p:cNvPr id="125982" name="AutoShape 29"/>
            <p:cNvSpPr>
              <a:spLocks noChangeArrowheads="1"/>
            </p:cNvSpPr>
            <p:nvPr/>
          </p:nvSpPr>
          <p:spPr bwMode="auto">
            <a:xfrm>
              <a:off x="4567164" y="4459586"/>
              <a:ext cx="2870200" cy="463550"/>
            </a:xfrm>
            <a:prstGeom prst="roundRect">
              <a:avLst>
                <a:gd name="adj" fmla="val 537"/>
              </a:avLst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zh-CN" altLang="en-US" sz="2000"/>
            </a:p>
          </p:txBody>
        </p:sp>
        <p:sp>
          <p:nvSpPr>
            <p:cNvPr id="125983" name="Line 30"/>
            <p:cNvSpPr>
              <a:spLocks noChangeShapeType="1"/>
            </p:cNvSpPr>
            <p:nvPr/>
          </p:nvSpPr>
          <p:spPr bwMode="auto">
            <a:xfrm>
              <a:off x="5467276" y="3180358"/>
              <a:ext cx="0" cy="357188"/>
            </a:xfrm>
            <a:prstGeom prst="line">
              <a:avLst/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5984" name="Text Box 31"/>
            <p:cNvSpPr txBox="1">
              <a:spLocks noChangeArrowheads="1"/>
            </p:cNvSpPr>
            <p:nvPr/>
          </p:nvSpPr>
          <p:spPr bwMode="auto">
            <a:xfrm>
              <a:off x="5456165" y="3178772"/>
              <a:ext cx="895491" cy="21170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56859" tIns="22938" rIns="56859" bIns="22938">
              <a:spAutoFit/>
            </a:bodyPr>
            <a:lstStyle/>
            <a:p>
              <a:pPr defTabSz="821055">
                <a:lnSpc>
                  <a:spcPts val="1615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 dirty="0"/>
                <a:t>Memory</a:t>
              </a:r>
              <a:endParaRPr lang="en-GB" altLang="zh-CN" b="1" dirty="0"/>
            </a:p>
          </p:txBody>
        </p:sp>
        <p:sp>
          <p:nvSpPr>
            <p:cNvPr id="125985" name="Text Box 32"/>
            <p:cNvSpPr txBox="1">
              <a:spLocks noChangeArrowheads="1"/>
            </p:cNvSpPr>
            <p:nvPr/>
          </p:nvSpPr>
          <p:spPr bwMode="auto">
            <a:xfrm>
              <a:off x="2903464" y="3112096"/>
              <a:ext cx="1410954" cy="38118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82704" tIns="41352" rIns="82704" bIns="41352">
              <a:spAutoFit/>
            </a:bodyPr>
            <a:lstStyle/>
            <a:p>
              <a:pPr defTabSz="821055">
                <a:buSzPct val="81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sz="2400" b="1">
                  <a:solidFill>
                    <a:srgbClr val="FC0128"/>
                  </a:solidFill>
                </a:rPr>
                <a:t>Hardware</a:t>
              </a:r>
              <a:endParaRPr lang="en-GB" altLang="zh-CN" sz="2400" b="1">
                <a:solidFill>
                  <a:srgbClr val="FC0128"/>
                </a:solidFill>
              </a:endParaRPr>
            </a:p>
          </p:txBody>
        </p:sp>
        <p:sp>
          <p:nvSpPr>
            <p:cNvPr id="125986" name="Text Box 33"/>
            <p:cNvSpPr txBox="1">
              <a:spLocks noChangeArrowheads="1"/>
            </p:cNvSpPr>
            <p:nvPr/>
          </p:nvSpPr>
          <p:spPr bwMode="auto">
            <a:xfrm>
              <a:off x="2914348" y="2635949"/>
              <a:ext cx="1305155" cy="38118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82704" tIns="41352" rIns="82704" bIns="41352">
              <a:spAutoFit/>
            </a:bodyPr>
            <a:lstStyle/>
            <a:p>
              <a:pPr defTabSz="821055">
                <a:buSzPct val="81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sz="2400" b="1" dirty="0">
                  <a:solidFill>
                    <a:srgbClr val="FC0128"/>
                  </a:solidFill>
                </a:rPr>
                <a:t>Software</a:t>
              </a:r>
              <a:endParaRPr lang="en-GB" altLang="zh-CN" sz="2400" b="1" dirty="0">
                <a:solidFill>
                  <a:srgbClr val="FC0128"/>
                </a:solidFill>
              </a:endParaRPr>
            </a:p>
          </p:txBody>
        </p:sp>
        <p:sp>
          <p:nvSpPr>
            <p:cNvPr id="125987" name="Line 34"/>
            <p:cNvSpPr>
              <a:spLocks noChangeShapeType="1"/>
            </p:cNvSpPr>
            <p:nvPr/>
          </p:nvSpPr>
          <p:spPr bwMode="auto">
            <a:xfrm flipV="1">
              <a:off x="3457501" y="1902422"/>
              <a:ext cx="0" cy="871537"/>
            </a:xfrm>
            <a:prstGeom prst="line">
              <a:avLst/>
            </a:prstGeom>
            <a:noFill/>
            <a:ln w="25560">
              <a:solidFill>
                <a:srgbClr val="000000"/>
              </a:solidFill>
              <a:round/>
              <a:tailEnd type="triangle" w="lg" len="lg"/>
            </a:ln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5988" name="Line 35"/>
            <p:cNvSpPr>
              <a:spLocks noChangeShapeType="1"/>
            </p:cNvSpPr>
            <p:nvPr/>
          </p:nvSpPr>
          <p:spPr bwMode="auto">
            <a:xfrm>
              <a:off x="3457501" y="3450234"/>
              <a:ext cx="0" cy="804863"/>
            </a:xfrm>
            <a:prstGeom prst="line">
              <a:avLst/>
            </a:prstGeom>
            <a:noFill/>
            <a:ln w="25560">
              <a:solidFill>
                <a:srgbClr val="000000"/>
              </a:solidFill>
              <a:round/>
              <a:tailEnd type="triangle" w="lg" len="lg"/>
            </a:ln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5989" name="AutoShape 36"/>
            <p:cNvSpPr>
              <a:spLocks noChangeArrowheads="1"/>
            </p:cNvSpPr>
            <p:nvPr/>
          </p:nvSpPr>
          <p:spPr bwMode="auto">
            <a:xfrm>
              <a:off x="4773539" y="2370733"/>
              <a:ext cx="1033462" cy="287338"/>
            </a:xfrm>
            <a:prstGeom prst="roundRect">
              <a:avLst>
                <a:gd name="adj" fmla="val 481"/>
              </a:avLst>
            </a:prstGeom>
            <a:noFill/>
            <a:ln w="2556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zh-CN" altLang="en-US" sz="2000"/>
            </a:p>
          </p:txBody>
        </p:sp>
        <p:sp>
          <p:nvSpPr>
            <p:cNvPr id="125990" name="Text Box 37"/>
            <p:cNvSpPr txBox="1">
              <a:spLocks noChangeArrowheads="1"/>
            </p:cNvSpPr>
            <p:nvPr/>
          </p:nvSpPr>
          <p:spPr bwMode="auto">
            <a:xfrm>
              <a:off x="4735440" y="2719465"/>
              <a:ext cx="1441450" cy="21170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56859" tIns="22938" rIns="56859" bIns="22938">
              <a:spAutoFit/>
            </a:bodyPr>
            <a:lstStyle/>
            <a:p>
              <a:pPr defTabSz="821055">
                <a:lnSpc>
                  <a:spcPts val="1615"/>
                </a:lnSpc>
                <a:buSzPct val="75000"/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</a:pPr>
              <a:r>
                <a:rPr lang="en-GB" altLang="zh-CN" b="1" dirty="0"/>
                <a:t>Assembler</a:t>
              </a:r>
              <a:endParaRPr lang="en-GB" altLang="zh-CN" b="1" dirty="0"/>
            </a:p>
          </p:txBody>
        </p:sp>
        <p:sp>
          <p:nvSpPr>
            <p:cNvPr id="585766" name="Text Box 38"/>
            <p:cNvSpPr txBox="1">
              <a:spLocks noChangeArrowheads="1"/>
            </p:cNvSpPr>
            <p:nvPr/>
          </p:nvSpPr>
          <p:spPr bwMode="auto">
            <a:xfrm>
              <a:off x="8177139" y="4483696"/>
              <a:ext cx="1577666" cy="3811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82704" tIns="41352" rIns="82704" bIns="41352">
              <a:spAutoFit/>
            </a:bodyPr>
            <a:lstStyle>
              <a:lvl1pPr algn="l" defTabSz="821055"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409575" algn="l" defTabSz="821055"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821055" algn="l" defTabSz="821055"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230630" algn="l" defTabSz="821055"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1641475" algn="l" defTabSz="821055"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098675" defTabSz="821055" fontAlgn="base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555875" defTabSz="821055" fontAlgn="base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013075" defTabSz="821055" fontAlgn="base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470275" defTabSz="821055" fontAlgn="base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409575" algn="l"/>
                  <a:tab pos="820420" algn="l"/>
                  <a:tab pos="1229995" algn="l"/>
                  <a:tab pos="1641475" algn="l"/>
                  <a:tab pos="2051050" algn="l"/>
                  <a:tab pos="2461895" algn="l"/>
                  <a:tab pos="2871470" algn="l"/>
                  <a:tab pos="3282950" algn="l"/>
                  <a:tab pos="3692525" algn="l"/>
                  <a:tab pos="4103370" algn="l"/>
                  <a:tab pos="4512945" algn="l"/>
                  <a:tab pos="4922520" algn="l"/>
                  <a:tab pos="5334000" algn="l"/>
                  <a:tab pos="5743575" algn="l"/>
                  <a:tab pos="6154420" algn="l"/>
                  <a:tab pos="6563995" algn="l"/>
                  <a:tab pos="6975475" algn="l"/>
                  <a:tab pos="7385050" algn="l"/>
                  <a:tab pos="7795895" algn="l"/>
                  <a:tab pos="8205470" algn="l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buSzPct val="132000"/>
                <a:defRPr/>
              </a:pPr>
              <a:r>
                <a:rPr lang="zh-CN" altLang="en-GB" sz="2400" b="1" dirty="0">
                  <a:solidFill>
                    <a:srgbClr val="0066CC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本课程内容</a:t>
              </a:r>
              <a:endParaRPr lang="zh-CN" altLang="en-GB" sz="2400" b="1" dirty="0">
                <a:solidFill>
                  <a:srgbClr val="0066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5992" name="Line 39"/>
            <p:cNvSpPr>
              <a:spLocks noChangeShapeType="1"/>
            </p:cNvSpPr>
            <p:nvPr/>
          </p:nvSpPr>
          <p:spPr bwMode="auto">
            <a:xfrm flipH="1" flipV="1">
              <a:off x="8337477" y="3985221"/>
              <a:ext cx="404813" cy="508000"/>
            </a:xfrm>
            <a:prstGeom prst="line">
              <a:avLst/>
            </a:prstGeom>
            <a:noFill/>
            <a:ln w="12600">
              <a:solidFill>
                <a:srgbClr val="000000"/>
              </a:solidFill>
              <a:round/>
              <a:tailEnd type="triangle" w="lg" len="lg"/>
            </a:ln>
          </p:spPr>
          <p:txBody>
            <a:bodyPr/>
            <a:lstStyle/>
            <a:p>
              <a:endParaRPr lang="zh-CN" altLang="en-US" sz="200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接箭头连接符 27"/>
          <p:cNvCxnSpPr/>
          <p:nvPr/>
        </p:nvCxnSpPr>
        <p:spPr>
          <a:xfrm flipH="1">
            <a:off x="8328518" y="5005930"/>
            <a:ext cx="794" cy="685800"/>
          </a:xfrm>
          <a:prstGeom prst="straightConnector1">
            <a:avLst/>
          </a:prstGeom>
          <a:noFill/>
          <a:ln w="38100" cap="flat" cmpd="sng" algn="ctr">
            <a:solidFill>
              <a:srgbClr val="333333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27" name="直接箭头连接符 26"/>
          <p:cNvCxnSpPr>
            <a:stCxn id="18" idx="2"/>
            <a:endCxn id="14" idx="7"/>
          </p:cNvCxnSpPr>
          <p:nvPr/>
        </p:nvCxnSpPr>
        <p:spPr>
          <a:xfrm flipH="1">
            <a:off x="8646812" y="4402680"/>
            <a:ext cx="330200" cy="417513"/>
          </a:xfrm>
          <a:prstGeom prst="straightConnector1">
            <a:avLst/>
          </a:prstGeom>
          <a:noFill/>
          <a:ln w="38100" cap="flat" cmpd="sng" algn="ctr">
            <a:solidFill>
              <a:srgbClr val="333333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26" name="直接箭头连接符 25"/>
          <p:cNvCxnSpPr>
            <a:endCxn id="14" idx="1"/>
          </p:cNvCxnSpPr>
          <p:nvPr/>
        </p:nvCxnSpPr>
        <p:spPr>
          <a:xfrm>
            <a:off x="7392687" y="4402680"/>
            <a:ext cx="541338" cy="417513"/>
          </a:xfrm>
          <a:prstGeom prst="straightConnector1">
            <a:avLst/>
          </a:prstGeom>
          <a:noFill/>
          <a:ln w="38100" cap="flat" cmpd="sng" algn="ctr">
            <a:solidFill>
              <a:srgbClr val="333333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程序员角度理解     高级语言如何执行成二值逻辑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168725" y="887955"/>
            <a:ext cx="1223962" cy="428625"/>
          </a:xfrm>
          <a:prstGeom prst="rect">
            <a:avLst/>
          </a:prstGeom>
          <a:gradFill rotWithShape="1">
            <a:gsLst>
              <a:gs pos="0">
                <a:srgbClr val="9BBB59">
                  <a:shade val="51000"/>
                  <a:satMod val="130000"/>
                </a:srgbClr>
              </a:gs>
              <a:gs pos="80000">
                <a:srgbClr val="9BBB59">
                  <a:shade val="93000"/>
                  <a:satMod val="130000"/>
                </a:srgbClr>
              </a:gs>
              <a:gs pos="100000">
                <a:srgbClr val="9BBB59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altLang="zh-CN" sz="2400" kern="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c=</a:t>
            </a:r>
            <a:r>
              <a:rPr lang="en-US" altLang="zh-CN" sz="2400" kern="0" dirty="0" err="1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a+b</a:t>
            </a:r>
            <a:r>
              <a:rPr lang="en-US" altLang="zh-CN" sz="2400" kern="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;</a:t>
            </a:r>
            <a:endParaRPr lang="zh-CN" altLang="en-US" sz="2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105350" y="2316705"/>
            <a:ext cx="2016125" cy="428625"/>
          </a:xfrm>
          <a:prstGeom prst="rect">
            <a:avLst/>
          </a:prstGeom>
          <a:gradFill rotWithShape="1">
            <a:gsLst>
              <a:gs pos="0">
                <a:srgbClr val="F79646">
                  <a:shade val="51000"/>
                  <a:satMod val="130000"/>
                </a:srgbClr>
              </a:gs>
              <a:gs pos="80000">
                <a:srgbClr val="F79646">
                  <a:shade val="93000"/>
                  <a:satMod val="130000"/>
                </a:srgbClr>
              </a:gs>
              <a:gs pos="100000">
                <a:srgbClr val="F79646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altLang="zh-CN" kern="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add $s1, $s2,$s3</a:t>
            </a:r>
            <a:endParaRPr lang="zh-CN" altLang="en-US" kern="0" baseline="-250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92012" y="3970880"/>
            <a:ext cx="928688" cy="428625"/>
          </a:xfrm>
          <a:prstGeom prst="rect">
            <a:avLst/>
          </a:prstGeom>
          <a:gradFill rotWithShape="1">
            <a:gsLst>
              <a:gs pos="0">
                <a:srgbClr val="9BBB59">
                  <a:shade val="51000"/>
                  <a:satMod val="130000"/>
                </a:srgbClr>
              </a:gs>
              <a:gs pos="80000">
                <a:srgbClr val="9BBB59">
                  <a:shade val="93000"/>
                  <a:satMod val="130000"/>
                </a:srgbClr>
              </a:gs>
              <a:gs pos="100000">
                <a:srgbClr val="9BBB59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altLang="zh-CN" kern="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OP=00</a:t>
            </a:r>
            <a:endParaRPr lang="zh-CN" altLang="en-US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920700" y="3970880"/>
            <a:ext cx="584200" cy="428625"/>
          </a:xfrm>
          <a:prstGeom prst="rect">
            <a:avLst/>
          </a:prstGeom>
          <a:gradFill rotWithShape="1">
            <a:gsLst>
              <a:gs pos="0">
                <a:srgbClr val="F79646">
                  <a:shade val="51000"/>
                  <a:satMod val="130000"/>
                </a:srgbClr>
              </a:gs>
              <a:gs pos="80000">
                <a:srgbClr val="F79646">
                  <a:shade val="93000"/>
                  <a:satMod val="130000"/>
                </a:srgbClr>
              </a:gs>
              <a:gs pos="100000">
                <a:srgbClr val="F79646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altLang="zh-CN" kern="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18</a:t>
            </a:r>
            <a:endParaRPr lang="zh-CN" altLang="en-US" kern="0" baseline="-250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04900" y="3970880"/>
            <a:ext cx="590550" cy="428625"/>
          </a:xfrm>
          <a:prstGeom prst="rect">
            <a:avLst/>
          </a:prstGeom>
          <a:gradFill rotWithShape="1">
            <a:gsLst>
              <a:gs pos="0">
                <a:srgbClr val="F79646">
                  <a:shade val="51000"/>
                  <a:satMod val="130000"/>
                </a:srgbClr>
              </a:gs>
              <a:gs pos="80000">
                <a:srgbClr val="F79646">
                  <a:shade val="93000"/>
                  <a:satMod val="130000"/>
                </a:srgbClr>
              </a:gs>
              <a:gs pos="100000">
                <a:srgbClr val="F79646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altLang="zh-CN" kern="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19</a:t>
            </a:r>
            <a:endParaRPr lang="zh-CN" altLang="en-US" kern="0" baseline="-250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128787" y="3970880"/>
            <a:ext cx="600075" cy="428625"/>
          </a:xfrm>
          <a:prstGeom prst="rect">
            <a:avLst/>
          </a:prstGeom>
          <a:gradFill rotWithShape="1">
            <a:gsLst>
              <a:gs pos="0">
                <a:srgbClr val="F79646">
                  <a:shade val="51000"/>
                  <a:satMod val="130000"/>
                </a:srgbClr>
              </a:gs>
              <a:gs pos="80000">
                <a:srgbClr val="F79646">
                  <a:shade val="93000"/>
                  <a:satMod val="130000"/>
                </a:srgbClr>
              </a:gs>
              <a:gs pos="100000">
                <a:srgbClr val="F79646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altLang="zh-CN" kern="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17</a:t>
            </a:r>
            <a:endParaRPr lang="zh-CN" altLang="en-US" kern="0" baseline="-250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728862" y="3970880"/>
            <a:ext cx="647700" cy="428625"/>
          </a:xfrm>
          <a:prstGeom prst="rect">
            <a:avLst/>
          </a:prstGeom>
          <a:gradFill rotWithShape="1">
            <a:gsLst>
              <a:gs pos="0">
                <a:srgbClr val="4BACC6">
                  <a:shade val="51000"/>
                  <a:satMod val="130000"/>
                </a:srgbClr>
              </a:gs>
              <a:gs pos="80000">
                <a:srgbClr val="4BACC6">
                  <a:shade val="93000"/>
                  <a:satMod val="130000"/>
                </a:srgbClr>
              </a:gs>
              <a:gs pos="100000">
                <a:srgbClr val="4BACC6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BACC6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altLang="zh-CN" kern="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0</a:t>
            </a:r>
            <a:endParaRPr lang="zh-CN" altLang="en-US" kern="0" baseline="-250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376562" y="3970880"/>
            <a:ext cx="647700" cy="428625"/>
          </a:xfrm>
          <a:prstGeom prst="rect">
            <a:avLst/>
          </a:prstGeom>
          <a:gradFill rotWithShape="1">
            <a:gsLst>
              <a:gs pos="0">
                <a:srgbClr val="9BBB59">
                  <a:shade val="51000"/>
                  <a:satMod val="130000"/>
                </a:srgbClr>
              </a:gs>
              <a:gs pos="80000">
                <a:srgbClr val="9BBB59">
                  <a:shade val="93000"/>
                  <a:satMod val="130000"/>
                </a:srgbClr>
              </a:gs>
              <a:gs pos="100000">
                <a:srgbClr val="9BBB59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altLang="zh-CN" kern="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32</a:t>
            </a:r>
            <a:endParaRPr lang="zh-CN" altLang="en-US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7786387" y="4751930"/>
            <a:ext cx="1008063" cy="468313"/>
          </a:xfrm>
          <a:prstGeom prst="ellipse">
            <a:avLst/>
          </a:prstGeom>
          <a:solidFill>
            <a:srgbClr val="FFC000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链接器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圆角矩形 33"/>
          <p:cNvSpPr/>
          <p:nvPr/>
        </p:nvSpPr>
        <p:spPr>
          <a:xfrm>
            <a:off x="6313187" y="3974055"/>
            <a:ext cx="1584325" cy="428625"/>
          </a:xfrm>
          <a:prstGeom prst="roundRect">
            <a:avLst/>
          </a:prstGeom>
          <a:solidFill>
            <a:srgbClr val="080808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目标代码</a:t>
            </a:r>
            <a:endParaRPr kumimoji="0" lang="zh-CN" altLang="en-US" sz="18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圆角矩形 34"/>
          <p:cNvSpPr/>
          <p:nvPr/>
        </p:nvSpPr>
        <p:spPr>
          <a:xfrm>
            <a:off x="8184850" y="3974055"/>
            <a:ext cx="1584325" cy="428625"/>
          </a:xfrm>
          <a:prstGeom prst="roundRect">
            <a:avLst/>
          </a:prstGeom>
          <a:solidFill>
            <a:srgbClr val="080808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机器语言</a:t>
            </a:r>
            <a:endParaRPr kumimoji="0" lang="zh-CN" altLang="en-US" sz="18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" name="圆角矩形 35"/>
          <p:cNvSpPr/>
          <p:nvPr/>
        </p:nvSpPr>
        <p:spPr>
          <a:xfrm>
            <a:off x="7537150" y="5691730"/>
            <a:ext cx="1584325" cy="428625"/>
          </a:xfrm>
          <a:prstGeom prst="roundRect">
            <a:avLst/>
          </a:prstGeom>
          <a:solidFill>
            <a:srgbClr val="080808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可执行代码</a:t>
            </a:r>
            <a:endParaRPr kumimoji="0" lang="zh-CN" altLang="en-US" sz="18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" name="圆角矩形 36"/>
          <p:cNvSpPr/>
          <p:nvPr/>
        </p:nvSpPr>
        <p:spPr>
          <a:xfrm>
            <a:off x="3792237" y="6082255"/>
            <a:ext cx="1584325" cy="428625"/>
          </a:xfrm>
          <a:prstGeom prst="roundRect">
            <a:avLst/>
          </a:prstGeom>
          <a:solidFill>
            <a:srgbClr val="080808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存储器</a:t>
            </a:r>
            <a:endParaRPr kumimoji="0" lang="zh-CN" altLang="en-US" sz="18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6046487" y="5940968"/>
            <a:ext cx="1008063" cy="468312"/>
          </a:xfrm>
          <a:prstGeom prst="ellipse">
            <a:avLst/>
          </a:prstGeom>
          <a:solidFill>
            <a:srgbClr val="FFC000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加载器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2" name="直接箭头连接符 21"/>
          <p:cNvCxnSpPr>
            <a:stCxn id="15" idx="2"/>
            <a:endCxn id="12" idx="1"/>
          </p:cNvCxnSpPr>
          <p:nvPr/>
        </p:nvCxnSpPr>
        <p:spPr>
          <a:xfrm>
            <a:off x="5052712" y="1303880"/>
            <a:ext cx="255588" cy="287338"/>
          </a:xfrm>
          <a:prstGeom prst="straightConnector1">
            <a:avLst/>
          </a:prstGeom>
          <a:noFill/>
          <a:ln w="38100" cap="flat" cmpd="sng" algn="ctr">
            <a:solidFill>
              <a:srgbClr val="333333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23" name="直接箭头连接符 22"/>
          <p:cNvCxnSpPr>
            <a:stCxn id="12" idx="4"/>
            <a:endCxn id="16" idx="0"/>
          </p:cNvCxnSpPr>
          <p:nvPr/>
        </p:nvCxnSpPr>
        <p:spPr>
          <a:xfrm>
            <a:off x="5665487" y="1989680"/>
            <a:ext cx="250825" cy="327025"/>
          </a:xfrm>
          <a:prstGeom prst="straightConnector1">
            <a:avLst/>
          </a:prstGeom>
          <a:noFill/>
          <a:ln w="38100" cap="flat" cmpd="sng" algn="ctr">
            <a:solidFill>
              <a:srgbClr val="333333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24" name="直接箭头连接符 23"/>
          <p:cNvCxnSpPr/>
          <p:nvPr/>
        </p:nvCxnSpPr>
        <p:spPr>
          <a:xfrm>
            <a:off x="6070643" y="2695902"/>
            <a:ext cx="400050" cy="401638"/>
          </a:xfrm>
          <a:prstGeom prst="straightConnector1">
            <a:avLst/>
          </a:prstGeom>
          <a:noFill/>
          <a:ln w="38100" cap="flat" cmpd="sng" algn="ctr">
            <a:solidFill>
              <a:srgbClr val="333333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25" name="直接箭头连接符 24"/>
          <p:cNvCxnSpPr/>
          <p:nvPr/>
        </p:nvCxnSpPr>
        <p:spPr>
          <a:xfrm>
            <a:off x="6744987" y="3545430"/>
            <a:ext cx="431800" cy="428625"/>
          </a:xfrm>
          <a:prstGeom prst="straightConnector1">
            <a:avLst/>
          </a:prstGeom>
          <a:noFill/>
          <a:ln w="38100" cap="flat" cmpd="sng" algn="ctr">
            <a:solidFill>
              <a:srgbClr val="333333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29" name="直接箭头连接符 28"/>
          <p:cNvCxnSpPr>
            <a:stCxn id="19" idx="1"/>
            <a:endCxn id="21" idx="7"/>
          </p:cNvCxnSpPr>
          <p:nvPr/>
        </p:nvCxnSpPr>
        <p:spPr>
          <a:xfrm flipH="1">
            <a:off x="6906912" y="5906043"/>
            <a:ext cx="630238" cy="103187"/>
          </a:xfrm>
          <a:prstGeom prst="straightConnector1">
            <a:avLst/>
          </a:prstGeom>
          <a:noFill/>
          <a:ln w="38100" cap="flat" cmpd="sng" algn="ctr">
            <a:solidFill>
              <a:srgbClr val="333333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30" name="直接箭头连接符 29"/>
          <p:cNvCxnSpPr>
            <a:stCxn id="21" idx="2"/>
            <a:endCxn id="20" idx="3"/>
          </p:cNvCxnSpPr>
          <p:nvPr/>
        </p:nvCxnSpPr>
        <p:spPr>
          <a:xfrm flipH="1">
            <a:off x="5376562" y="6175918"/>
            <a:ext cx="669925" cy="120650"/>
          </a:xfrm>
          <a:prstGeom prst="straightConnector1">
            <a:avLst/>
          </a:prstGeom>
          <a:noFill/>
          <a:ln w="38100" cap="flat" cmpd="sng" algn="ctr">
            <a:solidFill>
              <a:srgbClr val="333333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sp>
        <p:nvSpPr>
          <p:cNvPr id="32" name="圆角矩形 38"/>
          <p:cNvSpPr/>
          <p:nvPr/>
        </p:nvSpPr>
        <p:spPr>
          <a:xfrm>
            <a:off x="3468387" y="4624930"/>
            <a:ext cx="1584325" cy="428625"/>
          </a:xfrm>
          <a:prstGeom prst="roundRect">
            <a:avLst/>
          </a:prstGeom>
          <a:solidFill>
            <a:srgbClr val="149C99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执行</a:t>
            </a:r>
            <a:endParaRPr kumimoji="0" lang="zh-CN" altLang="en-US" sz="18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33" name="直接箭头连接符 32"/>
          <p:cNvCxnSpPr>
            <a:stCxn id="20" idx="0"/>
            <a:endCxn id="31" idx="2"/>
          </p:cNvCxnSpPr>
          <p:nvPr/>
        </p:nvCxnSpPr>
        <p:spPr>
          <a:xfrm flipH="1" flipV="1">
            <a:off x="4562175" y="5782218"/>
            <a:ext cx="22225" cy="300037"/>
          </a:xfrm>
          <a:prstGeom prst="straightConnector1">
            <a:avLst/>
          </a:prstGeom>
          <a:noFill/>
          <a:ln w="38100" cap="flat" cmpd="sng" algn="ctr">
            <a:solidFill>
              <a:srgbClr val="333333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34" name="直接箭头连接符 33"/>
          <p:cNvCxnSpPr>
            <a:stCxn id="31" idx="0"/>
            <a:endCxn id="32" idx="2"/>
          </p:cNvCxnSpPr>
          <p:nvPr/>
        </p:nvCxnSpPr>
        <p:spPr>
          <a:xfrm flipH="1" flipV="1">
            <a:off x="4260550" y="5053555"/>
            <a:ext cx="301625" cy="300038"/>
          </a:xfrm>
          <a:prstGeom prst="straightConnector1">
            <a:avLst/>
          </a:prstGeom>
          <a:noFill/>
          <a:ln w="38100" cap="flat" cmpd="sng" algn="ctr">
            <a:solidFill>
              <a:srgbClr val="333333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sp>
        <p:nvSpPr>
          <p:cNvPr id="15" name="圆角矩形 31"/>
          <p:cNvSpPr/>
          <p:nvPr/>
        </p:nvSpPr>
        <p:spPr>
          <a:xfrm>
            <a:off x="4584400" y="875255"/>
            <a:ext cx="936625" cy="428625"/>
          </a:xfrm>
          <a:prstGeom prst="roundRect">
            <a:avLst/>
          </a:prstGeom>
          <a:solidFill>
            <a:srgbClr val="080808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</a:t>
            </a:r>
            <a:r>
              <a:rPr kumimoji="0" lang="zh-CN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语言</a:t>
            </a:r>
            <a:endParaRPr kumimoji="0" lang="zh-CN" altLang="en-US" sz="18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160662" y="1521368"/>
            <a:ext cx="1008063" cy="468312"/>
          </a:xfrm>
          <a:prstGeom prst="ellipse">
            <a:avLst/>
          </a:prstGeom>
          <a:solidFill>
            <a:srgbClr val="FFC000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编译器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圆角矩形 32"/>
          <p:cNvSpPr/>
          <p:nvPr/>
        </p:nvSpPr>
        <p:spPr>
          <a:xfrm>
            <a:off x="5232100" y="2316705"/>
            <a:ext cx="1368425" cy="428625"/>
          </a:xfrm>
          <a:prstGeom prst="roundRect">
            <a:avLst/>
          </a:prstGeom>
          <a:solidFill>
            <a:srgbClr val="080808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汇编语言</a:t>
            </a:r>
            <a:endParaRPr kumimoji="0" lang="zh-CN" altLang="en-US" sz="18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168725" y="3077118"/>
            <a:ext cx="1008062" cy="468312"/>
          </a:xfrm>
          <a:prstGeom prst="ellipse">
            <a:avLst/>
          </a:prstGeom>
          <a:solidFill>
            <a:srgbClr val="FFC000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汇编器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3770012" y="5353593"/>
            <a:ext cx="1584325" cy="428625"/>
          </a:xfrm>
          <a:prstGeom prst="roundRect">
            <a:avLst/>
          </a:prstGeom>
          <a:solidFill>
            <a:srgbClr val="149C99"/>
          </a:solidFill>
          <a:ln w="38100" cap="flat" cmpd="sng" algn="ctr">
            <a:solidFill>
              <a:srgbClr val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取指令</a:t>
            </a:r>
            <a:endParaRPr kumimoji="0" lang="zh-CN" altLang="en-US" sz="18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4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32" grpId="0" animBg="1"/>
      <p:bldP spid="15" grpId="0" animBg="1"/>
      <p:bldP spid="12" grpId="0" animBg="1"/>
      <p:bldP spid="16" grpId="0" animBg="1"/>
      <p:bldP spid="13" grpId="0" animBg="1"/>
      <p:bldP spid="3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程序员角度理解     高级语言如何执行成二值逻辑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410" y="875030"/>
            <a:ext cx="7504430" cy="5335905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490" y="2640965"/>
            <a:ext cx="9330055" cy="28873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为什么要学？</a:t>
            </a:r>
            <a:endParaRPr lang="zh-CN" altLang="en-US" sz="2400" dirty="0"/>
          </a:p>
          <a:p>
            <a:r>
              <a:rPr lang="zh-CN" altLang="en-US" sz="2400" dirty="0"/>
              <a:t>课程主要内容</a:t>
            </a:r>
            <a:endParaRPr lang="zh-CN" altLang="en-US" sz="2400" dirty="0"/>
          </a:p>
          <a:p>
            <a:r>
              <a:rPr lang="zh-CN" altLang="en-US" sz="2400" dirty="0">
                <a:solidFill>
                  <a:srgbClr val="C00000"/>
                </a:solidFill>
              </a:rPr>
              <a:t>课程线上资源</a:t>
            </a:r>
            <a:endParaRPr lang="en-US" altLang="zh-CN" sz="2400" dirty="0">
              <a:solidFill>
                <a:srgbClr val="C00000"/>
              </a:solidFill>
            </a:endParaRPr>
          </a:p>
          <a:p>
            <a:r>
              <a:rPr lang="zh-CN" altLang="en-US" sz="2400" dirty="0"/>
              <a:t>教材与参考资料</a:t>
            </a:r>
            <a:endParaRPr lang="en-US" altLang="zh-CN" sz="2400" dirty="0"/>
          </a:p>
          <a:p>
            <a:r>
              <a:rPr lang="zh-CN" altLang="en-US" sz="2400" dirty="0"/>
              <a:t>纪律要求与成绩构成</a:t>
            </a:r>
            <a:endParaRPr lang="en-US" altLang="zh-CN" sz="2400" dirty="0"/>
          </a:p>
          <a:p>
            <a:r>
              <a:rPr lang="zh-CN" altLang="en-US" sz="2400" dirty="0"/>
              <a:t>如何学？</a:t>
            </a:r>
            <a:endParaRPr lang="zh-CN" altLang="en-US" sz="2400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909" y="3171041"/>
            <a:ext cx="4600313" cy="30773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课程资源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42763"/>
            <a:ext cx="6128579" cy="2658275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zh-CN" altLang="en-US" sz="2800" dirty="0"/>
              <a:t>中国大学</a:t>
            </a:r>
            <a:r>
              <a:rPr lang="en-US" altLang="zh-CN" sz="2800" dirty="0"/>
              <a:t>MOOC</a:t>
            </a:r>
            <a:r>
              <a:rPr lang="zh-CN" altLang="en-US" sz="2800" dirty="0"/>
              <a:t>课程</a:t>
            </a:r>
            <a:r>
              <a:rPr lang="en-US" altLang="zh-CN" sz="2800" dirty="0"/>
              <a:t>  </a:t>
            </a:r>
            <a:endParaRPr lang="en-US" altLang="zh-CN" sz="2800" dirty="0"/>
          </a:p>
          <a:p>
            <a:pPr lvl="1">
              <a:lnSpc>
                <a:spcPct val="140000"/>
              </a:lnSpc>
            </a:pPr>
            <a:r>
              <a:rPr lang="zh-CN" altLang="en-US" sz="2400" dirty="0"/>
              <a:t>计算机组成</a:t>
            </a:r>
            <a:r>
              <a:rPr lang="zh-CN" altLang="en-US" sz="2400"/>
              <a:t>原理           秦磊华    </a:t>
            </a:r>
            <a:endParaRPr lang="en-US" altLang="zh-CN" sz="2400" dirty="0"/>
          </a:p>
          <a:p>
            <a:pPr lvl="1">
              <a:lnSpc>
                <a:spcPct val="140000"/>
              </a:lnSpc>
            </a:pPr>
            <a:r>
              <a:rPr lang="zh-CN" altLang="en-US" sz="2400" dirty="0"/>
              <a:t>计算机硬件</a:t>
            </a:r>
            <a:r>
              <a:rPr lang="zh-CN" altLang="en-US" sz="2400"/>
              <a:t>系统设计    谭志虎   </a:t>
            </a:r>
            <a:endParaRPr lang="zh-CN" altLang="en-US" sz="2400" dirty="0"/>
          </a:p>
          <a:p>
            <a:pPr>
              <a:lnSpc>
                <a:spcPct val="140000"/>
              </a:lnSpc>
            </a:pPr>
            <a:r>
              <a:rPr lang="en-US" altLang="zh-CN" sz="2800" dirty="0"/>
              <a:t>http://www.icourse163.org</a:t>
            </a:r>
            <a:endParaRPr lang="en-US" altLang="zh-CN" sz="28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00834" y="3760784"/>
            <a:ext cx="4439142" cy="2497018"/>
          </a:xfrm>
          <a:prstGeom prst="rect">
            <a:avLst/>
          </a:prstGeom>
          <a:ln w="19050"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834" y="1084443"/>
            <a:ext cx="4439142" cy="2499052"/>
          </a:xfrm>
          <a:prstGeom prst="rect">
            <a:avLst/>
          </a:prstGeom>
          <a:ln w="19050"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b="2029"/>
          <a:stretch>
            <a:fillRect/>
          </a:stretch>
        </p:blipFill>
        <p:spPr>
          <a:xfrm>
            <a:off x="752023" y="3767311"/>
            <a:ext cx="4531079" cy="2497018"/>
          </a:xfrm>
          <a:prstGeom prst="rect">
            <a:avLst/>
          </a:prstGeom>
          <a:ln w="19050"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0487" y="3843814"/>
            <a:ext cx="1809750" cy="2667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0487" y="1174955"/>
            <a:ext cx="1809750" cy="2667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763" y="3889510"/>
            <a:ext cx="1809750" cy="266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在线实验平台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hlinkClick r:id="rId1"/>
              </a:rPr>
              <a:t>https://www.educoder.net/paths/1426</a:t>
            </a:r>
            <a:endParaRPr lang="en-US" altLang="zh-CN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046" y="1524077"/>
            <a:ext cx="10210800" cy="4903311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为什么要学？</a:t>
            </a:r>
            <a:endParaRPr lang="zh-CN" altLang="en-US" sz="2400" dirty="0"/>
          </a:p>
          <a:p>
            <a:r>
              <a:rPr lang="zh-CN" altLang="en-US" sz="2400" dirty="0"/>
              <a:t>课程主要内容</a:t>
            </a:r>
            <a:endParaRPr lang="zh-CN" altLang="en-US" sz="2400" dirty="0"/>
          </a:p>
          <a:p>
            <a:r>
              <a:rPr lang="zh-CN" altLang="en-US" sz="2400" dirty="0"/>
              <a:t>课程在线资源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C00000"/>
                </a:solidFill>
              </a:rPr>
              <a:t>教材与参考资料</a:t>
            </a:r>
            <a:endParaRPr lang="en-US" altLang="zh-CN" sz="2400" dirty="0">
              <a:solidFill>
                <a:srgbClr val="C00000"/>
              </a:solidFill>
            </a:endParaRPr>
          </a:p>
          <a:p>
            <a:r>
              <a:rPr lang="zh-CN" altLang="en-US" sz="2400" dirty="0"/>
              <a:t>纪律要求与成绩构成</a:t>
            </a:r>
            <a:endParaRPr lang="en-US" altLang="zh-CN" sz="2400" dirty="0"/>
          </a:p>
          <a:p>
            <a:r>
              <a:rPr lang="zh-CN" altLang="en-US" sz="2400" dirty="0"/>
              <a:t>如何学？</a:t>
            </a:r>
            <a:endParaRPr lang="zh-CN" altLang="en-US" sz="2400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909" y="3171041"/>
            <a:ext cx="4600313" cy="30773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教材及参考资料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3" y="942764"/>
            <a:ext cx="8331438" cy="1244382"/>
          </a:xfrm>
        </p:spPr>
        <p:txBody>
          <a:bodyPr/>
          <a:lstStyle/>
          <a:p>
            <a:r>
              <a:rPr lang="zh-CN" altLang="en-US" dirty="0"/>
              <a:t>硬件视角</a:t>
            </a:r>
            <a:endParaRPr lang="en-US" altLang="zh-CN" dirty="0"/>
          </a:p>
          <a:p>
            <a:r>
              <a:rPr lang="zh-CN" altLang="en-US" dirty="0"/>
              <a:t>软件视角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75"/>
          <a:stretch>
            <a:fillRect/>
          </a:stretch>
        </p:blipFill>
        <p:spPr bwMode="auto">
          <a:xfrm>
            <a:off x="3333624" y="2550696"/>
            <a:ext cx="2668286" cy="373889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762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9941" y="2550695"/>
            <a:ext cx="2624201" cy="373889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762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3" r="14563"/>
          <a:stretch>
            <a:fillRect/>
          </a:stretch>
        </p:blipFill>
        <p:spPr bwMode="auto">
          <a:xfrm>
            <a:off x="6191781" y="2550696"/>
            <a:ext cx="2668287" cy="376440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762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47" y="2550695"/>
            <a:ext cx="2781249" cy="373889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762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同类课程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680" y="951853"/>
            <a:ext cx="11308080" cy="5636895"/>
          </a:xfrm>
        </p:spPr>
        <p:txBody>
          <a:bodyPr>
            <a:normAutofit/>
          </a:bodyPr>
          <a:lstStyle/>
          <a:p>
            <a:r>
              <a:rPr lang="en-US" altLang="zh-CN" dirty="0"/>
              <a:t>Berkeley CS61C</a:t>
            </a:r>
            <a:endParaRPr lang="en-US" altLang="zh-CN" dirty="0"/>
          </a:p>
          <a:p>
            <a:pPr lvl="1"/>
            <a:r>
              <a:rPr lang="en-US" altLang="zh-CN" dirty="0">
                <a:hlinkClick r:id="rId1"/>
              </a:rPr>
              <a:t>Great Ideas in Computer Architecture </a:t>
            </a:r>
            <a:endParaRPr lang="en-US" altLang="zh-CN" dirty="0"/>
          </a:p>
          <a:p>
            <a:r>
              <a:rPr lang="en-US" altLang="zh-CN" sz="2800" dirty="0">
                <a:latin typeface="Tahoma" panose="020B0604030504040204" pitchFamily="34" charset="0"/>
              </a:rPr>
              <a:t>Carnegie Mellon ece447</a:t>
            </a:r>
            <a:endParaRPr lang="en-US" altLang="zh-CN" sz="2800" dirty="0">
              <a:latin typeface="Tahoma" panose="020B0604030504040204" pitchFamily="34" charset="0"/>
            </a:endParaRPr>
          </a:p>
          <a:p>
            <a:pPr lvl="1"/>
            <a:r>
              <a:rPr lang="en-US" altLang="zh-CN" dirty="0">
                <a:hlinkClick r:id="rId2"/>
              </a:rPr>
              <a:t>Introduction to Computer Architecture</a:t>
            </a:r>
            <a:endParaRPr lang="en-US" altLang="zh-CN" dirty="0"/>
          </a:p>
          <a:p>
            <a:r>
              <a:rPr lang="en-US" altLang="zh-CN" sz="2800" dirty="0">
                <a:latin typeface="Tahoma" panose="020B0604030504040204" pitchFamily="34" charset="0"/>
              </a:rPr>
              <a:t>MIT 6.004</a:t>
            </a:r>
            <a:endParaRPr lang="en-US" altLang="zh-CN" sz="2800" dirty="0">
              <a:latin typeface="Tahoma" panose="020B0604030504040204" pitchFamily="34" charset="0"/>
            </a:endParaRPr>
          </a:p>
          <a:p>
            <a:pPr lvl="1"/>
            <a:r>
              <a:rPr lang="en-US" altLang="zh-CN" dirty="0">
                <a:hlinkClick r:id="rId3"/>
              </a:rPr>
              <a:t>Computation Structures</a:t>
            </a:r>
            <a:endParaRPr lang="en-US" altLang="zh-CN" dirty="0"/>
          </a:p>
          <a:p>
            <a:pPr marL="342900" lvl="1" indent="-342900">
              <a:spcBef>
                <a:spcPts val="1000"/>
              </a:spcBef>
              <a:buFont typeface="Wingdings" panose="05000000000000000000" pitchFamily="2" charset="2"/>
              <a:buChar char="n"/>
            </a:pPr>
            <a:r>
              <a:rPr lang="en-US" altLang="zh-CN" sz="2800" dirty="0" err="1">
                <a:solidFill>
                  <a:schemeClr val="tx1"/>
                </a:solidFill>
                <a:latin typeface="Tahoma" panose="020B0604030504040204" pitchFamily="34" charset="0"/>
              </a:rPr>
              <a:t>StandFord</a:t>
            </a:r>
            <a:endParaRPr lang="en-US" altLang="zh-CN" sz="2800" dirty="0">
              <a:solidFill>
                <a:schemeClr val="tx1"/>
              </a:solidFill>
              <a:latin typeface="Tahoma" panose="020B0604030504040204" pitchFamily="34" charset="0"/>
            </a:endParaRPr>
          </a:p>
          <a:p>
            <a:pPr lvl="1"/>
            <a:r>
              <a:rPr lang="en-US" altLang="zh-CN" dirty="0">
                <a:solidFill>
                  <a:schemeClr val="tx1"/>
                </a:solidFill>
                <a:latin typeface="Tahoma" panose="020B0604030504040204" pitchFamily="34" charset="0"/>
              </a:rPr>
              <a:t>EE282 </a:t>
            </a:r>
            <a:r>
              <a:rPr lang="en-US" altLang="zh-CN" dirty="0">
                <a:solidFill>
                  <a:schemeClr val="tx1"/>
                </a:solidFill>
                <a:hlinkClick r:id="rId4"/>
              </a:rPr>
              <a:t>Computer Systems Architecture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r>
              <a:rPr lang="en-US" altLang="zh-CN" dirty="0">
                <a:solidFill>
                  <a:schemeClr val="tx1"/>
                </a:solidFill>
              </a:rPr>
              <a:t>CS208E  Great Ideas in Computer Science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endParaRPr lang="en-US" altLang="zh-CN" dirty="0">
              <a:solidFill>
                <a:schemeClr val="tx1"/>
              </a:solidFill>
            </a:endParaRPr>
          </a:p>
          <a:p>
            <a:pPr lvl="1"/>
            <a:endParaRPr lang="en-US" altLang="zh-CN" dirty="0"/>
          </a:p>
          <a:p>
            <a:pPr lvl="1"/>
            <a:endParaRPr lang="en-US" altLang="zh-CN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25457" y="5589592"/>
            <a:ext cx="2619504" cy="637543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6604455" y="2458344"/>
            <a:ext cx="4776367" cy="1436947"/>
            <a:chOff x="6227055" y="3357706"/>
            <a:chExt cx="4776367" cy="1436947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35742" y="3379696"/>
              <a:ext cx="1147613" cy="1414231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</p:pic>
        <p:pic>
          <p:nvPicPr>
            <p:cNvPr id="17" name="图片 16"/>
            <p:cNvPicPr/>
            <p:nvPr/>
          </p:nvPicPr>
          <p:blipFill>
            <a:blip r:embed="rId7"/>
            <a:stretch>
              <a:fillRect/>
            </a:stretch>
          </p:blipFill>
          <p:spPr>
            <a:xfrm>
              <a:off x="7434407" y="3365207"/>
              <a:ext cx="1141596" cy="1423085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</p:pic>
        <p:pic>
          <p:nvPicPr>
            <p:cNvPr id="22" name="图片 21"/>
            <p:cNvPicPr/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7055" y="3357706"/>
              <a:ext cx="1147613" cy="1430586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9"/>
            <a:srcRect l="17289" t="3436" r="17644" b="15383"/>
            <a:stretch>
              <a:fillRect/>
            </a:stretch>
          </p:blipFill>
          <p:spPr>
            <a:xfrm>
              <a:off x="9843094" y="3372574"/>
              <a:ext cx="1160328" cy="1422079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</p:pic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74418" y="5487687"/>
            <a:ext cx="1252480" cy="648159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83386" y="5811766"/>
            <a:ext cx="4812614" cy="43991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811807" y="4589981"/>
            <a:ext cx="2045904" cy="540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775"/>
          <a:stretch>
            <a:fillRect/>
          </a:stretch>
        </p:blipFill>
        <p:spPr>
          <a:xfrm>
            <a:off x="0" y="0"/>
            <a:ext cx="3591499" cy="685800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0" y="0"/>
            <a:ext cx="3591499" cy="6858000"/>
          </a:xfrm>
          <a:prstGeom prst="rect">
            <a:avLst/>
          </a:prstGeom>
          <a:solidFill>
            <a:srgbClr val="005D9C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346734" y="2388946"/>
            <a:ext cx="6961412" cy="915004"/>
          </a:xfrm>
          <a:prstGeom prst="rect">
            <a:avLst/>
          </a:prstGeom>
          <a:solidFill>
            <a:srgbClr val="CDFBFF"/>
          </a:solidFill>
          <a:ln w="38100">
            <a:solidFill>
              <a:srgbClr val="005D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文本框 13"/>
          <p:cNvSpPr txBox="1"/>
          <p:nvPr/>
        </p:nvSpPr>
        <p:spPr>
          <a:xfrm>
            <a:off x="4346733" y="2448309"/>
            <a:ext cx="69614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spc="600" dirty="0">
                <a:solidFill>
                  <a:srgbClr val="005D9C"/>
                </a:solidFill>
                <a:latin typeface="义启小楷书" panose="02010601030101010101" pitchFamily="2" charset="-128"/>
                <a:ea typeface="义启小楷书" panose="02010601030101010101" pitchFamily="2" charset="-128"/>
              </a:rPr>
              <a:t>课程导学</a:t>
            </a:r>
            <a:endParaRPr lang="zh-CN" altLang="en-US" sz="4800" spc="600" dirty="0">
              <a:solidFill>
                <a:srgbClr val="005D9C"/>
              </a:solidFill>
              <a:latin typeface="义启小楷书" panose="02010601030101010101" pitchFamily="2" charset="-128"/>
              <a:ea typeface="义启小楷书" panose="02010601030101010101" pitchFamily="2" charset="-128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clrChange>
              <a:clrFrom>
                <a:srgbClr val="656D78"/>
              </a:clrFrom>
              <a:clrTo>
                <a:srgbClr val="656D78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52099" y="715288"/>
            <a:ext cx="880575" cy="87728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-1882197" y="5037175"/>
            <a:ext cx="1417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>
                <a:solidFill>
                  <a:schemeClr val="bg1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谭志虎</a:t>
            </a:r>
            <a:endParaRPr lang="zh-CN" altLang="en-US" sz="2800" spc="300" dirty="0">
              <a:solidFill>
                <a:schemeClr val="bg1"/>
              </a:solidFill>
              <a:latin typeface="书体坊兰亭体" panose="03000509000000000000" pitchFamily="65" charset="-122"/>
              <a:ea typeface="书体坊兰亭体" panose="03000509000000000000" pitchFamily="65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1235765" y="606295"/>
            <a:ext cx="1083362" cy="1083362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/>
          <p:cNvCxnSpPr/>
          <p:nvPr/>
        </p:nvCxnSpPr>
        <p:spPr>
          <a:xfrm>
            <a:off x="321366" y="2440240"/>
            <a:ext cx="299167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321366" y="2452007"/>
            <a:ext cx="299167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6581" y="1869035"/>
            <a:ext cx="4296880" cy="7939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为什么要学？</a:t>
            </a:r>
            <a:endParaRPr lang="zh-CN" altLang="en-US" sz="2400" dirty="0"/>
          </a:p>
          <a:p>
            <a:r>
              <a:rPr lang="zh-CN" altLang="en-US" sz="2400" dirty="0"/>
              <a:t>课程主要内容</a:t>
            </a:r>
            <a:endParaRPr lang="zh-CN" altLang="en-US" sz="2400" dirty="0"/>
          </a:p>
          <a:p>
            <a:r>
              <a:rPr lang="zh-CN" altLang="en-US" sz="2400" dirty="0"/>
              <a:t>课程在线资源</a:t>
            </a:r>
            <a:endParaRPr lang="en-US" altLang="zh-CN" sz="2400" dirty="0"/>
          </a:p>
          <a:p>
            <a:r>
              <a:rPr lang="zh-CN" altLang="en-US" sz="2400" dirty="0"/>
              <a:t>教材与参考资料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C00000"/>
                </a:solidFill>
              </a:rPr>
              <a:t>纪律要求与成绩构成</a:t>
            </a:r>
            <a:endParaRPr lang="en-US" altLang="zh-CN" sz="2400" dirty="0">
              <a:solidFill>
                <a:srgbClr val="C00000"/>
              </a:solidFill>
            </a:endParaRPr>
          </a:p>
          <a:p>
            <a:r>
              <a:rPr lang="zh-CN" altLang="en-US" sz="2400" dirty="0"/>
              <a:t>如何学？</a:t>
            </a:r>
            <a:endParaRPr lang="zh-CN" altLang="en-US" sz="2400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909" y="3171041"/>
            <a:ext cx="4600313" cy="30773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纪律要求与成绩构成</a:t>
            </a:r>
            <a:endParaRPr lang="en-US" altLang="zh-CN" dirty="0"/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7822" y="942764"/>
            <a:ext cx="10515599" cy="2752936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zh-CN" altLang="en-US" dirty="0"/>
              <a:t>作业，实验严禁抄袭</a:t>
            </a:r>
            <a:endParaRPr lang="en-US" altLang="zh-CN" dirty="0"/>
          </a:p>
          <a:p>
            <a:pPr>
              <a:defRPr/>
            </a:pPr>
            <a:r>
              <a:rPr lang="zh-CN" altLang="en-US" dirty="0"/>
              <a:t>平时成绩</a:t>
            </a:r>
            <a:r>
              <a:rPr lang="en-US" altLang="zh-CN" dirty="0"/>
              <a:t>     30%</a:t>
            </a:r>
            <a:r>
              <a:rPr lang="zh-CN" altLang="en-US" dirty="0"/>
              <a:t>　　  实验 </a:t>
            </a:r>
            <a:r>
              <a:rPr lang="en-US" altLang="zh-CN" dirty="0"/>
              <a:t>+ </a:t>
            </a:r>
            <a:r>
              <a:rPr lang="zh-CN" altLang="en-US" dirty="0"/>
              <a:t>作业  </a:t>
            </a:r>
            <a:r>
              <a:rPr lang="en-US" altLang="zh-CN" dirty="0"/>
              <a:t>+  </a:t>
            </a:r>
            <a:r>
              <a:rPr lang="zh-CN" altLang="en-US" dirty="0"/>
              <a:t>测试</a:t>
            </a:r>
            <a:endParaRPr lang="en-US" altLang="zh-CN" dirty="0"/>
          </a:p>
          <a:p>
            <a:pPr marL="342900" lvl="1" indent="-342900">
              <a:spcBef>
                <a:spcPts val="1000"/>
              </a:spcBef>
              <a:buFont typeface="Wingdings" panose="05000000000000000000" pitchFamily="2" charset="2"/>
              <a:buChar char="n"/>
              <a:defRPr/>
            </a:pPr>
            <a:r>
              <a:rPr lang="zh-CN" altLang="en-US" sz="2600" dirty="0">
                <a:solidFill>
                  <a:schemeClr val="tx1"/>
                </a:solidFill>
              </a:rPr>
              <a:t>期末考试     </a:t>
            </a:r>
            <a:r>
              <a:rPr lang="en-US" altLang="zh-CN" sz="2600" dirty="0">
                <a:solidFill>
                  <a:schemeClr val="tx1"/>
                </a:solidFill>
              </a:rPr>
              <a:t>70%</a:t>
            </a:r>
            <a:endParaRPr lang="en-US" altLang="zh-CN" sz="2600" dirty="0">
              <a:solidFill>
                <a:schemeClr val="tx1"/>
              </a:solidFill>
            </a:endParaRPr>
          </a:p>
          <a:p>
            <a:pPr eaLnBrk="1" hangingPunct="1">
              <a:defRPr/>
            </a:pPr>
            <a:endParaRPr lang="en-US" altLang="zh-CN" dirty="0"/>
          </a:p>
          <a:p>
            <a:pPr>
              <a:defRPr/>
            </a:pPr>
            <a:endParaRPr lang="en-US" altLang="zh-CN" dirty="0">
              <a:solidFill>
                <a:srgbClr val="0070C0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3463112" y="3429000"/>
          <a:ext cx="4909193" cy="2271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605"/>
                <a:gridCol w="3356588"/>
              </a:tblGrid>
              <a:tr h="56777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课程目标</a:t>
                      </a:r>
                      <a:endParaRPr lang="zh-CN" altLang="en-US" sz="19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6547" marR="96547" marT="48273" marB="48273"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毕业要求</a:t>
                      </a:r>
                      <a:endParaRPr lang="zh-CN" altLang="en-US" sz="19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6547" marR="96547" marT="48273" marB="48273" anchor="ctr" anchorCtr="1"/>
                </a:tc>
              </a:tr>
              <a:tr h="5677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9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6547" marR="96547" marT="48273" marB="48273" anchor="ctr" anchorCtr="1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900" b="0" dirty="0">
                          <a:solidFill>
                            <a:srgbClr val="00206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工程知识</a:t>
                      </a:r>
                      <a:endParaRPr lang="zh-CN" altLang="en-US" sz="1900" b="0" dirty="0">
                        <a:solidFill>
                          <a:srgbClr val="00206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6547" marR="96547" marT="48273" marB="48273" anchor="ctr" anchorCtr="1"/>
                </a:tc>
              </a:tr>
              <a:tr h="5677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9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6547" marR="96547" marT="48273" marB="48273" anchor="ctr" anchorCtr="1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900" b="0" dirty="0">
                          <a:solidFill>
                            <a:srgbClr val="00206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问题分析能力</a:t>
                      </a:r>
                      <a:endParaRPr lang="zh-CN" altLang="en-US" sz="1900" b="0" dirty="0">
                        <a:solidFill>
                          <a:srgbClr val="00206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6547" marR="96547" marT="48273" marB="48273" anchor="ctr" anchorCtr="1"/>
                </a:tc>
              </a:tr>
              <a:tr h="5677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9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6547" marR="96547" marT="48273" marB="48273" anchor="ctr" anchorCtr="1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900" b="0" dirty="0">
                          <a:solidFill>
                            <a:srgbClr val="00206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设计开发解决方案的能力</a:t>
                      </a:r>
                      <a:endParaRPr lang="zh-CN" altLang="en-US" sz="1900" b="0" dirty="0">
                        <a:solidFill>
                          <a:srgbClr val="00206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6547" marR="96547" marT="48273" marB="48273" anchor="ctr" anchorCtr="1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为什么要学？</a:t>
            </a:r>
            <a:endParaRPr lang="zh-CN" altLang="en-US" sz="2400" dirty="0"/>
          </a:p>
          <a:p>
            <a:r>
              <a:rPr lang="zh-CN" altLang="en-US" sz="2400" dirty="0"/>
              <a:t>课程主要内容</a:t>
            </a:r>
            <a:endParaRPr lang="zh-CN" altLang="en-US" sz="2400" dirty="0"/>
          </a:p>
          <a:p>
            <a:r>
              <a:rPr lang="zh-CN" altLang="en-US" sz="2400" dirty="0"/>
              <a:t>课程在线资源</a:t>
            </a:r>
            <a:endParaRPr lang="en-US" altLang="zh-CN" sz="2400" dirty="0"/>
          </a:p>
          <a:p>
            <a:r>
              <a:rPr lang="zh-CN" altLang="en-US" sz="2400" dirty="0"/>
              <a:t>教材与参考资料</a:t>
            </a:r>
            <a:endParaRPr lang="en-US" altLang="zh-CN" sz="2400" dirty="0"/>
          </a:p>
          <a:p>
            <a:r>
              <a:rPr lang="zh-CN" altLang="en-US" sz="2400" dirty="0"/>
              <a:t>纪律要求与成绩构成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C00000"/>
                </a:solidFill>
              </a:rPr>
              <a:t>如何学？</a:t>
            </a:r>
            <a:endParaRPr lang="zh-CN" altLang="en-US" sz="2400" dirty="0">
              <a:solidFill>
                <a:srgbClr val="C00000"/>
              </a:solidFill>
            </a:endParaRP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909" y="3171041"/>
            <a:ext cx="4600313" cy="30773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构造观</a:t>
            </a:r>
            <a:r>
              <a:rPr lang="en-US" altLang="zh-CN"/>
              <a:t>+</a:t>
            </a:r>
            <a:r>
              <a:rPr lang="zh-CN" altLang="en-US"/>
              <a:t>系统观</a:t>
            </a:r>
            <a:r>
              <a:rPr lang="en-US" altLang="zh-CN"/>
              <a:t>+</a:t>
            </a:r>
            <a:r>
              <a:rPr lang="zh-CN" altLang="en-US"/>
              <a:t>工程观的学习视角和学习方法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00231"/>
            <a:ext cx="9166541" cy="611725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构造观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掌握设计方法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defRPr/>
            </a:pPr>
            <a:r>
              <a:rPr lang="zh-CN" altLang="en-US" dirty="0">
                <a:cs typeface="Arial" panose="020B0604020202020204" pitchFamily="34" charset="0"/>
              </a:rPr>
              <a:t>设计功能部件</a:t>
            </a:r>
            <a:r>
              <a:rPr lang="en-US" altLang="zh-CN" dirty="0">
                <a:cs typeface="Arial" panose="020B0604020202020204" pitchFamily="34" charset="0"/>
              </a:rPr>
              <a:t>: </a:t>
            </a:r>
            <a:r>
              <a:rPr lang="zh-CN" altLang="en-US" dirty="0">
                <a:cs typeface="Arial" panose="020B0604020202020204" pitchFamily="34" charset="0"/>
              </a:rPr>
              <a:t>基本编码</a:t>
            </a:r>
            <a:r>
              <a:rPr lang="en-US" altLang="zh-CN" dirty="0">
                <a:cs typeface="Arial" panose="020B0604020202020204" pitchFamily="34" charset="0"/>
              </a:rPr>
              <a:t>/</a:t>
            </a:r>
            <a:r>
              <a:rPr lang="zh-CN" altLang="en-US" dirty="0">
                <a:cs typeface="Arial" panose="020B0604020202020204" pitchFamily="34" charset="0"/>
              </a:rPr>
              <a:t>解码器、运算器、控制器、存储器</a:t>
            </a:r>
            <a:endParaRPr lang="en-US" altLang="zh-CN" dirty="0">
              <a:cs typeface="Arial" panose="020B0604020202020204" pitchFamily="34" charset="0"/>
            </a:endParaRPr>
          </a:p>
          <a:p>
            <a:pPr lvl="1">
              <a:defRPr/>
            </a:pPr>
            <a:r>
              <a:rPr lang="zh-CN" altLang="en-US" dirty="0">
                <a:cs typeface="Arial" panose="020B0604020202020204" pitchFamily="34" charset="0"/>
              </a:rPr>
              <a:t>设计简单系统</a:t>
            </a:r>
            <a:endParaRPr lang="en-US" altLang="zh-CN" dirty="0">
              <a:cs typeface="Arial" panose="020B0604020202020204" pitchFamily="34" charset="0"/>
            </a:endParaRPr>
          </a:p>
          <a:p>
            <a:pPr>
              <a:defRPr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系统观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硬协同的视角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defRPr/>
            </a:pPr>
            <a:r>
              <a:rPr lang="zh-CN" altLang="en-US" dirty="0">
                <a:cs typeface="Arial" panose="020B0604020202020204" pitchFamily="34" charset="0"/>
                <a:sym typeface="Arial" panose="020B0604020202020204" pitchFamily="34" charset="0"/>
              </a:rPr>
              <a:t>理解计算机系统的构成及各部分之间的相互影响；</a:t>
            </a:r>
            <a:endParaRPr lang="zh-CN" altLang="en-US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pPr lvl="1">
              <a:defRPr/>
            </a:pPr>
            <a:r>
              <a:rPr lang="zh-CN" altLang="en-US" dirty="0">
                <a:cs typeface="Arial" panose="020B0604020202020204" pitchFamily="34" charset="0"/>
                <a:sym typeface="Arial" panose="020B0604020202020204" pitchFamily="34" charset="0"/>
              </a:rPr>
              <a:t>理解不同系统</a:t>
            </a:r>
            <a:r>
              <a:rPr lang="en-US" altLang="zh-CN" dirty="0">
                <a:cs typeface="Arial" panose="020B0604020202020204" pitchFamily="34" charset="0"/>
                <a:sym typeface="Arial" panose="020B0604020202020204" pitchFamily="34" charset="0"/>
              </a:rPr>
              <a:t>/</a:t>
            </a:r>
            <a:r>
              <a:rPr lang="zh-CN" altLang="en-US" dirty="0">
                <a:cs typeface="Arial" panose="020B0604020202020204" pitchFamily="34" charset="0"/>
                <a:sym typeface="Arial" panose="020B0604020202020204" pitchFamily="34" charset="0"/>
              </a:rPr>
              <a:t>结构对程序的影响</a:t>
            </a:r>
            <a:r>
              <a:rPr lang="en-US" altLang="zh-CN" dirty="0">
                <a:cs typeface="Arial" panose="020B0604020202020204" pitchFamily="34" charset="0"/>
                <a:sym typeface="Arial" panose="020B0604020202020204" pitchFamily="34" charset="0"/>
              </a:rPr>
              <a:t>(</a:t>
            </a:r>
            <a:r>
              <a:rPr lang="zh-CN" altLang="en-US" dirty="0">
                <a:cs typeface="Arial" panose="020B0604020202020204" pitchFamily="34" charset="0"/>
                <a:sym typeface="Arial" panose="020B0604020202020204" pitchFamily="34" charset="0"/>
              </a:rPr>
              <a:t>功能、性能、可移植性等</a:t>
            </a:r>
            <a:r>
              <a:rPr lang="en-US" altLang="zh-CN" dirty="0">
                <a:cs typeface="Arial" panose="020B0604020202020204" pitchFamily="34" charset="0"/>
                <a:sym typeface="Arial" panose="020B0604020202020204" pitchFamily="34" charset="0"/>
              </a:rPr>
              <a:t>)</a:t>
            </a:r>
            <a:endParaRPr lang="en-US" altLang="zh-CN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pPr lvl="1">
              <a:defRPr/>
            </a:pPr>
            <a:r>
              <a:rPr lang="zh-CN" altLang="en-US" dirty="0">
                <a:cs typeface="Arial" panose="020B0604020202020204" pitchFamily="34" charset="0"/>
                <a:sym typeface="Arial" panose="020B0604020202020204" pitchFamily="34" charset="0"/>
              </a:rPr>
              <a:t>建立软硬协同概念</a:t>
            </a:r>
            <a:endParaRPr lang="en-US" altLang="zh-CN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342900" lvl="1" indent="-342900">
              <a:buFont typeface="Wingdings" panose="05000000000000000000" pitchFamily="2" charset="2"/>
              <a:buChar char="n"/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工程观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–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系统实现视角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  <a:p>
            <a:pPr lvl="1">
              <a:defRPr/>
            </a:pPr>
            <a:r>
              <a:rPr lang="zh-CN" altLang="en-US" dirty="0">
                <a:cs typeface="Arial" panose="020B0604020202020204" pitchFamily="34" charset="0"/>
              </a:rPr>
              <a:t>如何克服工程制约条件？如何降低成本？</a:t>
            </a:r>
            <a:endParaRPr lang="en-US" altLang="zh-CN" dirty="0">
              <a:cs typeface="Arial" panose="020B0604020202020204" pitchFamily="34" charset="0"/>
            </a:endParaRPr>
          </a:p>
          <a:p>
            <a:pPr lvl="1">
              <a:defRPr/>
            </a:pPr>
            <a:r>
              <a:rPr lang="zh-CN" altLang="en-US" dirty="0">
                <a:cs typeface="Arial" panose="020B0604020202020204" pitchFamily="34" charset="0"/>
              </a:rPr>
              <a:t>如何提升性能，提升可靠性，节约能耗？</a:t>
            </a:r>
            <a:endParaRPr lang="en-US" altLang="zh-CN" dirty="0">
              <a:cs typeface="Arial" panose="020B0604020202020204" pitchFamily="34" charset="0"/>
            </a:endParaRPr>
          </a:p>
          <a:p>
            <a:pPr marL="342900" lvl="1" indent="-342900">
              <a:buFont typeface="Wingdings" panose="05000000000000000000" pitchFamily="2" charset="2"/>
              <a:buChar char="n"/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多实践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----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Logisim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平台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  <a:p>
            <a:pPr marL="342900" lvl="1" indent="-342900">
              <a:buFont typeface="Wingdings" panose="05000000000000000000" pitchFamily="2" charset="2"/>
              <a:buChar char="n"/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多刷题、多讨论、多思考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----MOOC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平台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实验体系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30000"/>
              </a:lnSpc>
              <a:defRPr/>
            </a:pPr>
            <a:r>
              <a:rPr lang="zh-CN" altLang="en-US" dirty="0"/>
              <a:t>课程实验</a:t>
            </a:r>
            <a:r>
              <a:rPr lang="en-US" altLang="zh-CN" dirty="0"/>
              <a:t>16</a:t>
            </a:r>
            <a:r>
              <a:rPr lang="zh-CN" altLang="en-US" dirty="0"/>
              <a:t>学时（</a:t>
            </a:r>
            <a:r>
              <a:rPr lang="en-US" altLang="zh-CN" dirty="0"/>
              <a:t>+</a:t>
            </a:r>
            <a:r>
              <a:rPr lang="zh-CN" altLang="en-US" dirty="0"/>
              <a:t>课外附加）</a:t>
            </a:r>
            <a:endParaRPr lang="en-US" altLang="zh-CN" dirty="0"/>
          </a:p>
          <a:p>
            <a:pPr lvl="1">
              <a:lnSpc>
                <a:spcPct val="130000"/>
              </a:lnSpc>
              <a:defRPr/>
            </a:pPr>
            <a:r>
              <a:rPr lang="zh-CN" altLang="en-US" dirty="0"/>
              <a:t>校验编码流水传输实验（汉字编码转换，编码实验）</a:t>
            </a:r>
            <a:endParaRPr lang="en-US" altLang="zh-CN" dirty="0"/>
          </a:p>
          <a:p>
            <a:pPr lvl="1">
              <a:lnSpc>
                <a:spcPct val="130000"/>
              </a:lnSpc>
              <a:defRPr/>
            </a:pPr>
            <a:r>
              <a:rPr lang="zh-CN" altLang="en-US" dirty="0"/>
              <a:t>运算器实验（快速加法器，阵列乘法器，</a:t>
            </a:r>
            <a:r>
              <a:rPr lang="en-US" altLang="zh-CN" dirty="0"/>
              <a:t>MIPS ALU</a:t>
            </a:r>
            <a:r>
              <a:rPr lang="zh-CN" altLang="en-US" dirty="0"/>
              <a:t>，一位乘法器）</a:t>
            </a:r>
            <a:endParaRPr lang="en-US" altLang="zh-CN" dirty="0"/>
          </a:p>
          <a:p>
            <a:pPr lvl="1">
              <a:lnSpc>
                <a:spcPct val="130000"/>
              </a:lnSpc>
              <a:defRPr/>
            </a:pPr>
            <a:r>
              <a:rPr lang="zh-CN" altLang="en-US" dirty="0"/>
              <a:t>存储器实验（存储扩展，</a:t>
            </a:r>
            <a:r>
              <a:rPr lang="en-US" altLang="zh-CN" dirty="0"/>
              <a:t>MIPS</a:t>
            </a:r>
            <a:r>
              <a:rPr lang="zh-CN" altLang="en-US" dirty="0"/>
              <a:t>寄存器文件，</a:t>
            </a:r>
            <a:r>
              <a:rPr lang="en-US" altLang="zh-CN" dirty="0"/>
              <a:t>Cache</a:t>
            </a:r>
            <a:r>
              <a:rPr lang="zh-CN" altLang="en-US" dirty="0"/>
              <a:t>实现）</a:t>
            </a:r>
            <a:endParaRPr lang="en-US" altLang="zh-CN" dirty="0"/>
          </a:p>
          <a:p>
            <a:pPr lvl="1">
              <a:lnSpc>
                <a:spcPct val="130000"/>
              </a:lnSpc>
              <a:defRPr/>
            </a:pPr>
            <a:r>
              <a:rPr lang="en-US" altLang="zh-CN" dirty="0"/>
              <a:t>CPU</a:t>
            </a:r>
            <a:r>
              <a:rPr lang="zh-CN" altLang="en-US" dirty="0"/>
              <a:t>设计（</a:t>
            </a:r>
            <a:r>
              <a:rPr lang="en-US" altLang="zh-CN" dirty="0"/>
              <a:t>MIPS </a:t>
            </a:r>
            <a:r>
              <a:rPr lang="zh-CN" altLang="en-US" dirty="0"/>
              <a:t>多周期微程序，多周期硬布线）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标题 6"/>
          <p:cNvSpPr>
            <a:spLocks noGrp="1"/>
          </p:cNvSpPr>
          <p:nvPr>
            <p:ph type="ctrTitle"/>
          </p:nvPr>
        </p:nvSpPr>
        <p:spPr>
          <a:xfrm>
            <a:off x="1112627" y="2693379"/>
            <a:ext cx="4082539" cy="767764"/>
          </a:xfrm>
        </p:spPr>
        <p:txBody>
          <a:bodyPr>
            <a:noAutofit/>
          </a:bodyPr>
          <a:lstStyle/>
          <a:p>
            <a:r>
              <a:rPr lang="en-US" altLang="zh-CN" sz="5400" dirty="0">
                <a:solidFill>
                  <a:srgbClr val="6EFDF6"/>
                </a:solidFill>
                <a:latin typeface="Algerian" panose="04020705040A02060702" pitchFamily="82" charset="0"/>
              </a:rPr>
              <a:t>Thanks</a:t>
            </a:r>
            <a:endParaRPr lang="zh-CN" altLang="en-US" sz="5400" dirty="0">
              <a:solidFill>
                <a:srgbClr val="6EFDF6"/>
              </a:solidFill>
              <a:latin typeface="Algerian" panose="04020705040A02060702" pitchFamily="82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5" y="5093970"/>
            <a:ext cx="8743950" cy="1162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>
                <a:solidFill>
                  <a:srgbClr val="C00000"/>
                </a:solidFill>
              </a:rPr>
              <a:t>为什么要学？</a:t>
            </a:r>
            <a:endParaRPr lang="zh-CN" altLang="en-US" sz="2400" dirty="0">
              <a:solidFill>
                <a:srgbClr val="C00000"/>
              </a:solidFill>
            </a:endParaRPr>
          </a:p>
          <a:p>
            <a:r>
              <a:rPr lang="zh-CN" altLang="en-US" sz="2400" dirty="0"/>
              <a:t>课程主要内容</a:t>
            </a:r>
            <a:endParaRPr lang="zh-CN" altLang="en-US" sz="2400" dirty="0"/>
          </a:p>
          <a:p>
            <a:r>
              <a:rPr lang="zh-CN" altLang="en-US" sz="2400" dirty="0"/>
              <a:t>课程在线资源</a:t>
            </a:r>
            <a:endParaRPr lang="en-US" altLang="zh-CN" sz="2400" dirty="0"/>
          </a:p>
          <a:p>
            <a:r>
              <a:rPr lang="zh-CN" altLang="en-US" sz="2400" dirty="0"/>
              <a:t>教材与参考资料</a:t>
            </a:r>
            <a:endParaRPr lang="en-US" altLang="zh-CN" sz="2400" dirty="0"/>
          </a:p>
          <a:p>
            <a:r>
              <a:rPr lang="zh-CN" altLang="en-US" sz="2400" dirty="0"/>
              <a:t>纪律要求与成绩构成</a:t>
            </a:r>
            <a:endParaRPr lang="en-US" altLang="zh-CN" sz="2400" dirty="0"/>
          </a:p>
          <a:p>
            <a:r>
              <a:rPr lang="zh-CN" altLang="en-US" sz="2400" dirty="0"/>
              <a:t>如何学？</a:t>
            </a:r>
            <a:endParaRPr lang="zh-CN" altLang="en-US" sz="2400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909" y="3171041"/>
            <a:ext cx="4600313" cy="30773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为什么要学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680" y="942975"/>
            <a:ext cx="11292205" cy="563689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服务于信息产业自主可控的国家战略需求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自主处理器、自主</a:t>
            </a:r>
            <a:r>
              <a:rPr lang="en-US" altLang="zh-CN" dirty="0"/>
              <a:t>OS</a:t>
            </a:r>
            <a:r>
              <a:rPr lang="zh-CN" altLang="en-US" dirty="0"/>
              <a:t>、自主编译器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龙芯、飞腾、麒麟、寒武纪、平头哥、达芬奇架构、鸿蒙、</a:t>
            </a:r>
            <a:r>
              <a:rPr lang="en-US" altLang="zh-CN" dirty="0" err="1"/>
              <a:t>昇思MindSpore</a:t>
            </a:r>
            <a:r>
              <a:rPr lang="zh-CN" altLang="en-US" dirty="0"/>
              <a:t>、飞桨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核心专业基础课，承上启下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软件基础课   （数据结构）           计算机考研科目</a:t>
            </a:r>
            <a:endParaRPr lang="zh-CN" altLang="en-US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硬件基础课   （计算机组成原理） 计算机考研科目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1" indent="-342900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n"/>
            </a:pP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构建软硬协同的系统观</a:t>
            </a:r>
            <a:endParaRPr lang="en-US" altLang="zh-CN" sz="2600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endParaRPr lang="zh-CN" altLang="en-US" dirty="0"/>
          </a:p>
          <a:p>
            <a:pPr lvl="1">
              <a:lnSpc>
                <a:spcPct val="150000"/>
              </a:lnSpc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74476"/>
          </a:xfr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国家新一代AI开放创新平台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680" y="942975"/>
            <a:ext cx="10935335" cy="5636895"/>
          </a:xfrm>
        </p:spPr>
        <p:txBody>
          <a:bodyPr/>
          <a:lstStyle/>
          <a:p>
            <a:r>
              <a:rPr lang="zh-CN" altLang="en-US" sz="1800"/>
              <a:t>国家认可、由企业主导的AI开放创新平台，目前已经有15家公司的平台入选，包括百度（自动驾驶）、阿里（城市大脑）、腾讯（医疗影像）、科大讯飞（智能语音）、商汤（智能视觉）、依图（视觉计算）、明略科技（营销智能）、华为（基础软硬件）、中国平安（普惠金融）、海康威视（视频感知）、京东（智能供应链）、旷视（图像感知）、360（安全大脑）、好未来（智慧教育）、小米（智能家居）、美的集团（</a:t>
            </a:r>
            <a:r>
              <a:rPr lang="zh-CN" altLang="en-US" sz="1800">
                <a:sym typeface="+mn-ea"/>
              </a:rPr>
              <a:t>智能服务机器人</a:t>
            </a:r>
            <a:r>
              <a:rPr lang="zh-CN" altLang="en-US" sz="1800"/>
              <a:t>）、思必驰（</a:t>
            </a:r>
            <a:r>
              <a:rPr lang="zh-CN" altLang="en-US" sz="1800">
                <a:sym typeface="+mn-ea"/>
              </a:rPr>
              <a:t>语言计算</a:t>
            </a:r>
            <a:r>
              <a:rPr lang="zh-CN" altLang="en-US" sz="1800"/>
              <a:t>）、达闼科技（</a:t>
            </a:r>
            <a:r>
              <a:rPr lang="zh-CN" altLang="en-US" sz="1800">
                <a:sym typeface="+mn-ea"/>
              </a:rPr>
              <a:t>云端机器人</a:t>
            </a:r>
            <a:r>
              <a:rPr lang="zh-CN" altLang="en-US" sz="1800"/>
              <a:t>）</a:t>
            </a:r>
            <a:endParaRPr lang="zh-CN" altLang="en-US" sz="1800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1615441" y="2810057"/>
            <a:ext cx="8381999" cy="384265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深度学习方面的开源项目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680" y="942975"/>
            <a:ext cx="9483090" cy="5636895"/>
          </a:xfrm>
        </p:spPr>
        <p:txBody>
          <a:bodyPr/>
          <a:lstStyle/>
          <a:p>
            <a:r>
              <a:rPr lang="zh-CN" altLang="en-US" sz="1800"/>
              <a:t>百度的PaddlePaddle、阿里的MNN、腾讯的TNN、华为的MindSpore、小米的MACE、滴滴的DELTA、旷视的天元等</a:t>
            </a:r>
            <a:endParaRPr lang="zh-CN" altLang="en-US" sz="1800"/>
          </a:p>
        </p:txBody>
      </p:sp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2354580" y="1701165"/>
            <a:ext cx="6637655" cy="48787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为什么要学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服务于信息产业自主可控的国家战略需求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自主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CPU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、自主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OS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、自主编译器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龙芯、飞腾、麒麟、寒武纪、平头哥、达芬奇架构、鸿蒙、昇思MindSpore、飞桨</a:t>
            </a:r>
            <a:endParaRPr lang="zh-CN" altLang="en-US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/>
              <a:t>核心专业基础课，承上启下　（408|计算机学科专业基础）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软件基础课   （数据结构）           考研科目</a:t>
            </a:r>
            <a:endParaRPr lang="zh-CN" altLang="en-US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硬件基础课   （计算机组成原理） 考研科目</a:t>
            </a:r>
            <a:endParaRPr lang="en-US" altLang="zh-CN" dirty="0"/>
          </a:p>
          <a:p>
            <a:pPr marL="342900" lvl="1" indent="-342900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n"/>
            </a:pP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构建软硬协同的系统观</a:t>
            </a:r>
            <a:endParaRPr lang="en-US" altLang="zh-CN" sz="2600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endParaRPr lang="zh-CN" altLang="en-US" dirty="0"/>
          </a:p>
          <a:p>
            <a:pPr lvl="1">
              <a:lnSpc>
                <a:spcPct val="150000"/>
              </a:lnSpc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"/>
</p:tagLst>
</file>

<file path=ppt/tags/tag4.xml><?xml version="1.0" encoding="utf-8"?>
<p:tagLst xmlns:p="http://schemas.openxmlformats.org/presentationml/2006/main">
  <p:tag name="COMMONDATA" val="eyJoZGlkIjoiYzEyZTIyMTQzMzlkYzVmZTQ4MTNkZjFlN2EwYzBiYjM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/>
      </a:spPr>
      <a:bodyPr rtlCol="0" anchor="ctr"/>
      <a:lstStyle>
        <a:defPPr algn="ctr">
          <a:defRPr i="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自定义设计方案">
  <a:themeElements>
    <a:clrScheme name="自定义 11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6BE"/>
      </a:accent1>
      <a:accent2>
        <a:srgbClr val="ABA7A7"/>
      </a:accent2>
      <a:accent3>
        <a:srgbClr val="0066BE"/>
      </a:accent3>
      <a:accent4>
        <a:srgbClr val="ABA7A7"/>
      </a:accent4>
      <a:accent5>
        <a:srgbClr val="0237D8"/>
      </a:accent5>
      <a:accent6>
        <a:srgbClr val="ABA7A7"/>
      </a:accent6>
      <a:hlink>
        <a:srgbClr val="0066BE"/>
      </a:hlink>
      <a:folHlink>
        <a:srgbClr val="ABA7A7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noFill/>
        <a:ln w="57150">
          <a:solidFill>
            <a:srgbClr val="FF6600"/>
          </a:solidFill>
          <a:round/>
          <a:tailEnd type="triangle" w="med" len="med"/>
        </a:ln>
      </a:spPr>
      <a:bodyPr vert="horz" wrap="square" lIns="91440" tIns="45720" rIns="91440" bIns="45720" numCol="1" anchor="t" anchorCtr="0" compatLnSpc="1"/>
      <a:lstStyle>
        <a:defPPr>
          <a:defRPr sz="4000">
            <a:solidFill>
              <a:schemeClr val="bg2">
                <a:lumMod val="75000"/>
              </a:schemeClr>
            </a:solidFill>
          </a:defRPr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FFFFFF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3453</Words>
  <Application>WPS 演示</Application>
  <PresentationFormat>宽屏</PresentationFormat>
  <Paragraphs>425</Paragraphs>
  <Slides>35</Slides>
  <Notes>22</Notes>
  <HiddenSlides>0</HiddenSlides>
  <MMClips>0</MMClips>
  <ScaleCrop>false</ScaleCrop>
  <HeadingPairs>
    <vt:vector size="8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6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35</vt:i4>
      </vt:variant>
    </vt:vector>
  </HeadingPairs>
  <TitlesOfParts>
    <vt:vector size="60" baseType="lpstr">
      <vt:lpstr>Arial</vt:lpstr>
      <vt:lpstr>宋体</vt:lpstr>
      <vt:lpstr>Wingdings</vt:lpstr>
      <vt:lpstr>微软雅黑</vt:lpstr>
      <vt:lpstr>Segoe UI</vt:lpstr>
      <vt:lpstr>MS UI Gothic</vt:lpstr>
      <vt:lpstr>黑体</vt:lpstr>
      <vt:lpstr>华文细黑</vt:lpstr>
      <vt:lpstr>义启小楷书</vt:lpstr>
      <vt:lpstr>书体坊兰亭体</vt:lpstr>
      <vt:lpstr>Times New Roman</vt:lpstr>
      <vt:lpstr>方正姚体</vt:lpstr>
      <vt:lpstr>Arial Unicode MS</vt:lpstr>
      <vt:lpstr>等线</vt:lpstr>
      <vt:lpstr>Courier New</vt:lpstr>
      <vt:lpstr>Calibri</vt:lpstr>
      <vt:lpstr>Calibri</vt:lpstr>
      <vt:lpstr>Tahoma</vt:lpstr>
      <vt:lpstr>Algerian</vt:lpstr>
      <vt:lpstr>Office 主题​​</vt:lpstr>
      <vt:lpstr>1_nordridesign</vt:lpstr>
      <vt:lpstr>2_nordridesign</vt:lpstr>
      <vt:lpstr>自定义设计方案</vt:lpstr>
      <vt:lpstr>Office 主题</vt:lpstr>
      <vt:lpstr>3_nordridesign</vt:lpstr>
      <vt:lpstr>PowerPoint 演示文稿</vt:lpstr>
      <vt:lpstr>课程团队与联系方式</vt:lpstr>
      <vt:lpstr>PowerPoint 演示文稿</vt:lpstr>
      <vt:lpstr>主要内容</vt:lpstr>
      <vt:lpstr>为什么要学</vt:lpstr>
      <vt:lpstr>PowerPoint 演示文稿</vt:lpstr>
      <vt:lpstr>国家新一代AI开放创新平台</vt:lpstr>
      <vt:lpstr>深度学习方面的开源项目</vt:lpstr>
      <vt:lpstr>为什么要学</vt:lpstr>
      <vt:lpstr>核心专业基础课，承上启下</vt:lpstr>
      <vt:lpstr>为什么要学</vt:lpstr>
      <vt:lpstr>一个奇怪的程序</vt:lpstr>
      <vt:lpstr>U盘拔出时为什么需要安全删除？</vt:lpstr>
      <vt:lpstr>程序性能问题</vt:lpstr>
      <vt:lpstr>阿里2015笔试</vt:lpstr>
      <vt:lpstr>阿里2015笔试</vt:lpstr>
      <vt:lpstr>主要内容</vt:lpstr>
      <vt:lpstr>先导课程 Prerequisites</vt:lpstr>
      <vt:lpstr>PowerPoint 演示文稿</vt:lpstr>
      <vt:lpstr>课程主要内容</vt:lpstr>
      <vt:lpstr>Machine Structure</vt:lpstr>
      <vt:lpstr>程序员角度理解     高级语言如何执行成二值逻辑</vt:lpstr>
      <vt:lpstr>程序员角度理解     高级语言如何执行成二值逻辑</vt:lpstr>
      <vt:lpstr>主要内容</vt:lpstr>
      <vt:lpstr>课程资源</vt:lpstr>
      <vt:lpstr>在线实验平台</vt:lpstr>
      <vt:lpstr>主要内容</vt:lpstr>
      <vt:lpstr>教材及参考资料</vt:lpstr>
      <vt:lpstr>同类课程</vt:lpstr>
      <vt:lpstr>主要内容</vt:lpstr>
      <vt:lpstr>纪律要求与成绩构成</vt:lpstr>
      <vt:lpstr>主要内容</vt:lpstr>
      <vt:lpstr>构造观+系统观+工程观的学习视角和学习方法</vt:lpstr>
      <vt:lpstr>实验体系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tanzhihu</dc:creator>
  <cp:lastModifiedBy>基拉米</cp:lastModifiedBy>
  <cp:revision>1180</cp:revision>
  <cp:lastPrinted>2022-03-14T04:24:00Z</cp:lastPrinted>
  <dcterms:created xsi:type="dcterms:W3CDTF">2018-05-09T10:41:00Z</dcterms:created>
  <dcterms:modified xsi:type="dcterms:W3CDTF">2024-02-26T03:40:47Z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2052-12.1.0.16388</vt:lpwstr>
  </property>
  <property fmtid="{D5CDD505-2E9C-101B-9397-08002B2CF9AE}" pid="3" name="ICV">
    <vt:lpwstr>79069E114034485E8524DF8EDFA20CC8_12</vt:lpwstr>
  </property>
</Properties>
</file>

<file path=docProps/thumbnail.jpeg>
</file>